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67" r:id="rId5"/>
    <p:sldId id="258" r:id="rId6"/>
    <p:sldId id="285" r:id="rId7"/>
    <p:sldId id="286" r:id="rId8"/>
    <p:sldId id="287" r:id="rId9"/>
    <p:sldId id="288" r:id="rId10"/>
    <p:sldId id="289" r:id="rId11"/>
    <p:sldId id="290" r:id="rId12"/>
    <p:sldId id="268" r:id="rId13"/>
    <p:sldId id="293" r:id="rId14"/>
    <p:sldId id="294" r:id="rId15"/>
    <p:sldId id="291" r:id="rId16"/>
    <p:sldId id="296" r:id="rId17"/>
    <p:sldId id="298" r:id="rId18"/>
    <p:sldId id="299" r:id="rId19"/>
    <p:sldId id="300" r:id="rId20"/>
    <p:sldId id="295" r:id="rId21"/>
    <p:sldId id="301" r:id="rId22"/>
    <p:sldId id="270" r:id="rId23"/>
    <p:sldId id="271" r:id="rId24"/>
    <p:sldId id="305" r:id="rId25"/>
    <p:sldId id="309" r:id="rId26"/>
    <p:sldId id="304" r:id="rId27"/>
    <p:sldId id="292" r:id="rId28"/>
    <p:sldId id="307" r:id="rId29"/>
    <p:sldId id="306" r:id="rId30"/>
    <p:sldId id="273" r:id="rId31"/>
    <p:sldId id="308" r:id="rId32"/>
    <p:sldId id="272" r:id="rId33"/>
    <p:sldId id="277" r:id="rId34"/>
    <p:sldId id="278" r:id="rId35"/>
    <p:sldId id="276" r:id="rId36"/>
    <p:sldId id="302" r:id="rId37"/>
    <p:sldId id="281" r:id="rId38"/>
    <p:sldId id="310" r:id="rId39"/>
    <p:sldId id="282" r:id="rId40"/>
    <p:sldId id="311" r:id="rId41"/>
    <p:sldId id="283" r:id="rId42"/>
    <p:sldId id="313" r:id="rId43"/>
    <p:sldId id="312" r:id="rId44"/>
    <p:sldId id="280" r:id="rId45"/>
    <p:sldId id="284" r:id="rId46"/>
    <p:sldId id="315" r:id="rId47"/>
    <p:sldId id="314" r:id="rId48"/>
    <p:sldId id="265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F4A230A-8697-43B5-8B91-D50CD0842451}" styleName="Table_0">
    <a:wholeTbl>
      <a:tcTxStyle b="off" i="off">
        <a:font>
          <a:latin typeface="Lato"/>
          <a:ea typeface="Lato"/>
          <a:cs typeface="La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d1ddf9"/>
          </a:solidFill>
        </a:fill>
      </a:tcStyle>
    </a:wholeTbl>
    <a:band1H>
      <a:tcTxStyle b="off" i="off"/>
      <a:tcStyle>
        <a:tcBdr/>
        <a:fill>
          <a:solidFill>
            <a:srgbClr val="a4bbf3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a4bbf3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Lato"/>
          <a:ea typeface="Lato"/>
          <a:cs typeface="Lato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Lato"/>
          <a:ea typeface="Lato"/>
          <a:cs typeface="Lato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Lato"/>
          <a:ea typeface="Lato"/>
          <a:cs typeface="La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"/>
          <a:ea typeface="Lato"/>
          <a:cs typeface="La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19AC023-856A-467E-8526-3A3E5D2CDECB}" styleName="Normal Style 2 - Accent 3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>
              <a:shade val="50000"/>
              <a:satMod val="230000"/>
            </a:schemeClr>
          </a:solidFill>
        </a:fill>
      </a:tcStyle>
    </a:firstRow>
  </a:tblStyle>
  <a:tblStyle styleId="{FFB25835-44F2-4F93-A022-F0F85589D6E3}" styleName="Generic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3">
                  <a:shade val="61000"/>
                  <a:satMod val="130000"/>
                </a:schemeClr>
              </a:gs>
              <a:gs pos="5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A19EC50-B813-4FCE-9F78-2F8D5DE6B856}" styleName="Normal Style 2 - Accent 1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>
              <a:shade val="50000"/>
              <a:satMod val="230000"/>
            </a:schemeClr>
          </a:solidFill>
        </a:fill>
      </a:tcStyle>
    </a:firstRow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2ED4B4AC-2101-42C7-AA1C-D91BBAF4E7D8}" styleName="Normal Style 2 - Accent 5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>
              <a:shade val="50000"/>
              <a:satMod val="23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58DDF-C014-4277-B5B1-F2139CF0EEA8}" styleName="Generic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Ref idx="0">
              <a:schemeClr val="accent2"/>
            </a:lnRef>
          </a:insideH>
          <a:insideV>
            <a:lnRef idx="0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accent2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27122BE6-D220-400A-8156-72DE76DAD46A}" styleName="Generic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2">
                  <a:shade val="61000"/>
                  <a:satMod val="130000"/>
                </a:schemeClr>
              </a:gs>
              <a:gs pos="5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631" autoAdjust="0"/>
    <p:restoredTop sz="76923" autoAdjust="0"/>
  </p:normalViewPr>
  <p:slideViewPr>
    <p:cSldViewPr snapToGrid="0">
      <p:cViewPr>
        <p:scale>
          <a:sx n="80" d="100"/>
          <a:sy n="80" d="100"/>
        </p:scale>
        <p:origin x="272" y="608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presProps" Target="presProps.xml"  /><Relationship Id="rId51" Type="http://schemas.openxmlformats.org/officeDocument/2006/relationships/viewProps" Target="viewProps.xml"  /><Relationship Id="rId52" Type="http://schemas.openxmlformats.org/officeDocument/2006/relationships/theme" Target="theme/theme1.xml"  /><Relationship Id="rId53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3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4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7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안녕하세요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저는 정권정 팀의 발표를 맞은 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정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수연입니다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저희팀의 발표할 주제는 포트홀의 발생 원인 분석입니다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이를 통해 포트홀 발생 위치 예측하고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상관관계를 분석할 예정입니다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581031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9190297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분석 프로세스를 간단히 설명드리자면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분석 데이터는 서울시 공공데이터를 기반으로 수집하였고요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탐색적 분석 작업을 진행했습니다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 발생의 공간적 분포를 시각화하고 주요 요인의 통계적 상관성을 간단히 분석했습니다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모델 개발 작업에서는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RandomForestClassifier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RandomForestRegressor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두 개의 모델을 만들어 비교하였고요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정확도가 약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90%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정도 나오는 것을 확인할 수 있었습니다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 결과를 시각화하고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하이퍼파라미터 튜닝을 통해 모델의 예측 성능을 개선하고자 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6884578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다음은 데이터 전처리 과정입니다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저희 예측 기준이 되는 격자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100x100m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격자의 인덱스를 위경도를 기반으로 생성하였기 때문에 포트홀위치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제설함 위치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공사장 위치 등 주소가 사용되는 데이터들은 모두 해당 주소의 위도 경도의 값으로 변경해 주었습니다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673748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데이터의 양이 너무 많아지면 리소스의 낭비가 심해지기 때문에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시간단위로 측정된 값들은 일별 값으로 변환해 주었씁니다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4476473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마찬가지의 이유로 여러 파일에 분리되어 있는 같은 용도의 데이터들은 하나의 파일로 병합하고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겹치는 불필요한 데이터는 제거해주는 과정을 거쳤습니다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4307237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199920" lvl="0" indent="-199920">
              <a:buClr>
                <a:schemeClr val="lt1"/>
              </a:buClr>
              <a:buFont typeface="Wingdings"/>
              <a:buChar char="u"/>
              <a:defRPr/>
            </a:pPr>
            <a:r>
              <a:rPr lang="ko-KR" altLang="en-US">
                <a:solidFill>
                  <a:schemeClr val="lt1"/>
                </a:solidFill>
                <a:latin typeface="맑은 고딕"/>
                <a:ea typeface="맑은 고딕"/>
              </a:rPr>
              <a:t>모델이 무엇을 학습하고 예측해야하는 지 명확히 구분하고</a:t>
            </a:r>
            <a:r>
              <a:rPr lang="en-US" altLang="ko-KR">
                <a:solidFill>
                  <a:schemeClr val="lt1"/>
                </a:solidFill>
                <a:latin typeface="맑은 고딕"/>
                <a:ea typeface="맑은 고딕"/>
              </a:rPr>
              <a:t>,</a:t>
            </a:r>
            <a:r>
              <a:rPr lang="ko-KR" altLang="en-US">
                <a:solidFill>
                  <a:schemeClr val="lt1"/>
                </a:solidFill>
                <a:latin typeface="맑은 고딕"/>
                <a:ea typeface="맑은 고딕"/>
              </a:rPr>
              <a:t> 전처리 편의성을 위해  입력 데이터와 출력데이터를 분리</a:t>
            </a:r>
            <a:endParaRPr lang="ko-KR" altLang="en-US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0" indent="-199920">
              <a:buClr>
                <a:schemeClr val="lt1"/>
              </a:buClr>
              <a:buFont typeface="Wingdings"/>
              <a:buChar char="u"/>
              <a:defRPr/>
            </a:pPr>
            <a:r>
              <a:rPr lang="ko-KR" altLang="en-US">
                <a:solidFill>
                  <a:schemeClr val="lt1"/>
                </a:solidFill>
                <a:latin typeface="맑은 고딕"/>
                <a:ea typeface="맑은 고딕"/>
              </a:rPr>
              <a:t>input은 데이터의 입력 변수, 모델이 학습할 때 사용하는 설명 변수</a:t>
            </a:r>
            <a:endParaRPr lang="ko-KR" altLang="en-US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0" indent="-199920">
              <a:buClr>
                <a:schemeClr val="lt1"/>
              </a:buClr>
              <a:buFont typeface="Wingdings"/>
              <a:buChar char="u"/>
              <a:defRPr/>
            </a:pPr>
            <a:r>
              <a:rPr lang="en-US" altLang="ko-KR">
                <a:solidFill>
                  <a:schemeClr val="lt1"/>
                </a:solidFill>
                <a:latin typeface="맑은 고딕"/>
                <a:ea typeface="맑은 고딕"/>
              </a:rPr>
              <a:t>traget</a:t>
            </a:r>
            <a:r>
              <a:rPr lang="ko-KR" altLang="en-US">
                <a:solidFill>
                  <a:schemeClr val="lt1"/>
                </a:solidFill>
                <a:latin typeface="맑은 고딕"/>
                <a:ea typeface="맑은 고딕"/>
              </a:rPr>
              <a:t>은 모델이 예측하거나 설명하려고 하는 결과 변수</a:t>
            </a:r>
            <a:endParaRPr lang="ko-KR" altLang="en-US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0" indent="-199920">
              <a:buClr>
                <a:schemeClr val="lt1"/>
              </a:buClr>
              <a:buFont typeface="Wingdings"/>
              <a:buChar char="u"/>
              <a:defRPr/>
            </a:pPr>
            <a:endParaRPr lang="ko-KR" altLang="en-US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0" indent="-199920">
              <a:buClr>
                <a:schemeClr val="lt1"/>
              </a:buClr>
              <a:buFont typeface="Wingdings"/>
              <a:buChar char="u"/>
              <a:defRPr/>
            </a:pP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6598073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머신러닝의 성능을 검증을 위해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Training set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과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Test set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을 분리 하였습니다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2880357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3391697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저희가 진행하는 학습의 목표에 가장 알맞은 데이터 셋의 비율을 구하기 위해 이를 변경해 가며 평가를 진행 했는데요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모든 테스트의 결과가 검증데이터 없이 학습과 테스트 데이터로 만 분리하여 진행하는 것이 가장 높은 점수를 냈ㅅ지만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검증데이터가 없기 때문에 모델이 테스트 데이터에 과적합되었을 가능성을 무시할 수 없고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모델 최적화뿐 아니라 일반화 성능 평가가 중요하기 때문에 검증 데이터를 가지고 있으며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더 높은 점수를 내는 비율을 선택하여 테스트 셋을 분리 하였습니다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9594114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마지막 데이터 전처리로는 데이터 정규화를 진행하였습니다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Min-Max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정규화를 사용하였고요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40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포트홀은 도로의 표면에 발생하는 손상으로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차량 사고 및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2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차 피해를 유발할 위험이 큽니다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b="1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사후보수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는높은비용과반복적작업을필요로하며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이를방지하기위해 </a:t>
            </a:r>
            <a:r>
              <a:rPr xmlns:mc="http://schemas.openxmlformats.org/markup-compatibility/2006" xmlns:hp="http://schemas.haansoft.com/office/presentation/8.0" b="1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선제적우선 보수작업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이필수적인데요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그래서 저희는 포트홀 발생 가능 지역을 예측하고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우선적으로 보수가 필요한 지역을 조사하는 데이터 기반 도로 관리를 제안하고자 합니다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/>
          </a:p>
        </p:txBody>
      </p:sp>
      <p:sp>
        <p:nvSpPr>
          <p:cNvPr id="79" name="Google Shape;7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로지스틱 회귀 모델은 데이터의 스케일에 민감하지 않기 때문에 원래는 정규화를 진행하지 않으려고 했지만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정규화를 진행한 데이터로 학습한 모델의 성능이 더 좋아서 정규화를 진행하였습니다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lang="en-US" altLang="ko-KR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892425"/>
      </p:ext>
    </p:extLst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포트홀정보 등 기초 통계 분석한 내용입니다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기초 통계 분석은 데이터셋을 이해하고 그 안에 숨겨진 패턴을 탐색하기 위한 첫 번째 단계입니다</a:t>
            </a:r>
            <a:r>
              <a:rPr lang="en-US" altLang="ko-KR"/>
              <a:t>. </a:t>
            </a:r>
            <a:r>
              <a:rPr lang="ko-KR" altLang="en-US"/>
              <a:t>이를 통해 데이터의 분포</a:t>
            </a:r>
            <a:r>
              <a:rPr lang="en-US" altLang="ko-KR"/>
              <a:t>, </a:t>
            </a:r>
            <a:r>
              <a:rPr lang="ko-KR" altLang="en-US"/>
              <a:t>상관관계</a:t>
            </a:r>
            <a:r>
              <a:rPr lang="en-US" altLang="ko-KR"/>
              <a:t>, </a:t>
            </a:r>
            <a:r>
              <a:rPr lang="ko-KR" altLang="en-US"/>
              <a:t>이상치 등을 파악하여 데이터의 특성을 이해하고</a:t>
            </a:r>
            <a:r>
              <a:rPr lang="en-US" altLang="ko-KR"/>
              <a:t>, </a:t>
            </a:r>
            <a:r>
              <a:rPr lang="ko-KR" altLang="en-US"/>
              <a:t>예측 모델 학습에 적합한 데이터를 확인할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299203"/>
      </p:ext>
    </p:extLst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여러 개의 모델을 생성하고, 각 모델의 예측 결과를 결합하여 더 높은 예측 정확도를 얻는</a:t>
            </a:r>
            <a:r>
              <a:rPr lang="ko-KR" altLang="en-US"/>
              <a:t> 앙상블 학습기법 사용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하나의 모델보다 다양한 모델을 결합함으로써 개별 모델의 단점을 보완하고 더 일반화된 결과를 도출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Bagging 방식의 일종인 랜덤 포레스트, 결정 트리를 랜덤하게 여러 개 생성하여 각각의 예측 결과를 결합한 모델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랜덤 포레스트는 여러 개의 결정 트리를 앙상블 방식으로 결합하여 예측하는 강력한 비선형 모델입니다. 포트홀 발생에 영향을 미치는 다양한 요인을 효과적으로 반영할 수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교통량, 강수량과 같은 다양한 요인이 복합적으로 작용해 포트홀이 발생하는 경우가 많습니다. 랜덤 포레스트는 비선형 관계를 잘 학습하여 포트홀 발생 가능성을 더 정밀하게 예측할 수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 여러 트리를 결합해 예측하는 구조로, 개별 트리의 과적합을 방지하면서 성능을 높일 수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187491"/>
      </p:ext>
    </p:extLst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다음은 예측 모델 생성입니다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저희의 모델 개발은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Random Forest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알고리즘을 기반으로 진행하였습니다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제일먼저 보여드릴 예측 모델은 포트홀이 생길 것으로 예상되는 위치를 위도 경도 값으로 출력하는 모델입니다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랜덤 포레스트 회귀 모델을 위도와 경도를 각각 예측하도록 두 개의 모델로 학습시키고요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 발견 날짜 기준 한 달간의 강수량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일교차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교통량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화물차 등록 대수 데이터를 요약하여 포트홀 발생의 특성으로 반영합니다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그리고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 위치 기준으로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500m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이내 공사장 및 제설함의 개수를 계산하여 특성으로 추가했습니다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157813"/>
      </p:ext>
    </p:extLst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위 모델에 대한 평가는 다름과 같습니다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일단 회귀 평가인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Root Mean Squared Error,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와 평균 제곱 오차와 결정계수를 통해 평가를 진행했습니다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정확하게 점으로 포트홀의 위도경도값을 예측하는 것이 거의 불가능 하기 때문에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모델 평가시에 실제 포트홀의 위경도와 예측 위경도의 거리 차이가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500m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이내이면 맞께 예측한 것으로 쳤습니다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해당모델은 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위도 변동의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80.5%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경도를 그리고 변동의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85.8%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를 설명하고있습니다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그리고 보시면 예측값과 실제값의 평균의 차가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0.001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로 매우 작은 오차를 보이고 있는 것 같지만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지구의 위도는 각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도에 약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111km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인데요 때문에 오차가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0.001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 경우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0.111km (111m)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의 거리가 있는 것이고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경도의 경우에는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도의 경도는 약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88.8km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이기 때문에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오차가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0.001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 경우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0.0888km (88.8m)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6054705"/>
      </p:ext>
    </p:extLst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위 테스트 결과를 시각화 하면 다음과 같습니다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이파란색이 실제 포트홀의 위치 이고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ᄈᆞᆯ간색이 예측 포트홀의 위치입니다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선을 추가 하면 다음돠 같고요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 마지막 그래프는 잔차 분포 히스토그램으로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실제 값과 예측 값의 차이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잔차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가 어떻게 분포되어 있는지를 보여줍니다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위도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(Latitude)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와 경도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(Longitude)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모두 잔차가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0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을 중심으로 대칭적으로 분포하고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이는 모델이 체계적인 편향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(Bias)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없이 예측하고 있음을 확인 할 수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지금 소개드리는 모델도 성능이 나쁘지 않지만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저희의 성에는 차지 않았고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500m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의 오류는 안고 가기 때문에 실제 도로관리에 활용하기 어려울 것이라고 판단하여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다른 방법을 시도했습니다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9324195"/>
      </p:ext>
    </p:extLst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그것이 앞서 많이 언급했던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100x100m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격자의 인덱스를 맞추는 모델을 개발하는 방법으로 바꿨습니다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먼저 위치 기반의 포트홀 보수 정보의 정확한 구로구 데이터를 추출하기 위해 구로구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SHP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파일을 사용했고요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100x100m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격자와 도시계획시설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도로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)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공간 정보를 매핑하여 도로 정보와 격자 스케일링 작업을 진행했습니다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구로구 격자 정보에 도로 정보와 포트홀 유지보수 정보를 매핑하여 예측 모델의 학습 데이터로 사용하였습니다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151451"/>
      </p:ext>
    </p:extLst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앞서 설명드린대로 학습시키고요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 발견 날짜 기준 한 달간의 강수량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일교차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교통량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화물차 등록 대수 데이터를 요약하여 포트홀 발생의 특성으로 반영합니다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그리고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 위치 기준으로 공사장 및 제설함의 개수를 계산하여 특성으로 추가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두 가지 주요 모델을 사용하여 포트홀 데이터와 관련된 예측을 진행 하고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하나는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RandomForestClassifier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RandomForestRegressor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를 통해 특정 특성에 따라 포트홀의 위치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(grid_index)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를 예측합니다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RandomForestClassifier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는 위치 예측 문제를 명시적인 범주형 분류 문제로 다룰 때의 성능을 알기 위해 사용되었고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RandomForestRegressor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 위치 예측 문제를 연속형 회귀 문제로 다룰 때의 성능을 알기 위해 사용합니다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두 모델을 테스트하여 어느 접근법이 더 성능이 좋은지 평가해보려고합니다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1772458"/>
      </p:ext>
    </p:extLst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먼저 회귀에 대한 성능 평가입니다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Mean Squared Error (MSE):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예측값과 실제값 간 차이의 제곱 평균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값이 작을수록 좋습니다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R² (R-squared)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를 사용하였습니다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결과는 이러한데요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MSE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13.17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로 낮은 값을 보이므로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예측값이 실제값과 매우 유사함을 알 수 있고요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R²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0.99999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로 거의 완벽에 가까운 설명력을 보이고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이는 랜덤 포레스트 모델이 매우 강력한 회귀 성능을 보여주고 있음을 나타냅니다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하지만 데이터에 과적합이 된것일 수도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혹은 테스트 데이터와 학습 데이터의 분포가 비슷해서는 아닌지 생각해볼 필요가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529344"/>
      </p:ext>
    </p:extLst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분류에 대한 성능평가입니다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분류 역시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90.77%**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의 정확도로 모델이 포트홀 위치를 잘 예측하고 있고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정밀도 역시도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0.9077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로 높은 값을 가지고 잇습니다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재현율이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0.8897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로 높아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모델이 실제 포트홀의 대부분을 탐지하고 있음을 알 수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F1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점수가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0.89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로 높은 편이므로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모델이 분류 문제에서도 좋은 성능을 보임을 알 수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1249132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저희는 서울시 공공데이터를 활용하여 다양한 요인을 분석하였습니다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여기에는 강수량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일교차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교통량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공사장 위치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제설함 위치 데이터와 포트홀 보수 데이터가 포함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고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특히 데이터 간의 상관관계를 통해 주요 요인을 파악하고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예측 모델에 반영하였습니다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 발생 데이터는 현재 이력 데이터가 공공데이터로 제공되지 않아서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서울시 도로관리과에 문의하여 포트홀 보수 정보를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2019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년부터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2024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년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10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월까지 확보해 분석 작업을 진행했습니다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/>
          </a:p>
        </p:txBody>
      </p:sp>
      <p:sp>
        <p:nvSpPr>
          <p:cNvPr id="79" name="Google Shape;7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9914132"/>
      </p:ext>
    </p:extLst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다음은 학습이 잘 되었는지 확인하기 위해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랜덤 포레스트 모델 특성을 한번 확인해 보았습니다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깊이가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41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로 충분히 복잡한 트리가 생성되어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모델이 복잡한 데이터 패턴을 잘 학습했음을 알수 있고요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리프 노드의 수가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1863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개인 것은 랜덤 포레스트의 학습 세분화가 매우 잘 이루어졌음을 보여줍니다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하지만 트리가 데이터를 지나치게 잘게 나누고 있으며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학습 데이터에 대해 지나치게 잘 맞추고 있다는 신호로 볼 수 있어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일반화가 잘 되지 않아 성능이 ᄄᅠᆯ어질 수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1823239"/>
      </p:ext>
    </p:extLst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다음으로는 모델을 개선하기위한 최적화를 몇가지 진행하여씁니다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먼저 랜덤 포레스트 모델에서 사용되는 트리의 개수를 변경해 보왔고요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estimators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의 개수를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100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개로 진행을 하여서 이번에는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3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개의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rf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모델을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150, 200, 250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으로 각각 설정하여 학습 및 예측을 한 뒤 정확도를 측정해보았고요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200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이후 성능 차이가 미미하므로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최적의 트리 수는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정확도는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estimators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의 개수를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200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개로 했을 때 가장 정확도가 높게 나왔습니다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642275"/>
      </p:ext>
    </p:extLst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E0DC1229-EE83-CC2D-996C-06FB5C15AB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다음은 트리의 최대 깊이인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max_depth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파라미터를 변경해보았습니다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처음 모델을 학습 시킬 때 최대 깊이가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41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 나왔어서 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10, 30, 50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으로 설정하고 진행을 해보았습니다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최대 깊이는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41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에서 가장 높은 정확도를 보였고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41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이상으로 설정하였을 경우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41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이상으로 깊어지지는 않았습니다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en-US" altLang="ko-KR"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187D57AE-29FA-61D6-BFC3-5E6B74F0AE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5341798"/>
      </p:ext>
    </p:extLst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A14514B3-D8F2-CB85-EBCD-2F10D5149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다음은  </a:t>
            </a:r>
            <a:r>
              <a:rPr lang="en-US" altLang="ko-KR"/>
              <a:t>max_leaf_nodes</a:t>
            </a:r>
            <a:r>
              <a:rPr lang="ko-KR" altLang="en-US"/>
              <a:t>  파라미터를 변경해보았습니다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처음 모델을 학습 시킬 때 최대 리프 개수가 </a:t>
            </a:r>
            <a:r>
              <a:rPr lang="en-US" altLang="ko-KR"/>
              <a:t>1863</a:t>
            </a:r>
            <a:r>
              <a:rPr lang="ko-KR" altLang="en-US"/>
              <a:t>이 나왔었습니다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이번에는 </a:t>
            </a:r>
            <a:r>
              <a:rPr lang="en-US" altLang="ko-KR"/>
              <a:t>1000, 1500, 2000, </a:t>
            </a:r>
            <a:r>
              <a:rPr lang="ko-KR" altLang="en-US"/>
              <a:t>그리고 최대 리프 개수를 설정하지 않은 경우까지 총 </a:t>
            </a:r>
            <a:r>
              <a:rPr lang="en-US" altLang="ko-KR"/>
              <a:t>4</a:t>
            </a:r>
            <a:r>
              <a:rPr lang="ko-KR" altLang="en-US"/>
              <a:t>개의 모델을 학습시켰습니다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설정하지 않은 모델은 </a:t>
            </a:r>
            <a:r>
              <a:rPr lang="en-US" altLang="ko-KR"/>
              <a:t>1863</a:t>
            </a:r>
            <a:r>
              <a:rPr lang="ko-KR" altLang="en-US"/>
              <a:t>의 개수를 가졌지만</a:t>
            </a:r>
            <a:r>
              <a:rPr lang="en-US" altLang="ko-KR"/>
              <a:t>, </a:t>
            </a:r>
            <a:r>
              <a:rPr lang="ko-KR" altLang="en-US"/>
              <a:t>최대 개수를 </a:t>
            </a:r>
            <a:r>
              <a:rPr lang="en-US" altLang="ko-KR"/>
              <a:t>2000</a:t>
            </a:r>
            <a:r>
              <a:rPr lang="ko-KR" altLang="en-US"/>
              <a:t>개로 하였을때는 최대 개수는 </a:t>
            </a:r>
            <a:r>
              <a:rPr lang="en-US" altLang="ko-KR"/>
              <a:t>1978</a:t>
            </a:r>
            <a:r>
              <a:rPr lang="ko-KR" altLang="en-US"/>
              <a:t>개가 생성되었지만 오히려 정확도는 떨어졌습니다</a:t>
            </a:r>
            <a:r>
              <a:rPr lang="en-US" altLang="ko-KR"/>
              <a:t>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이것은 훈련 데이터셋에 대해서 과적합되었다고 판단하였습니다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C68E1E3B-FC84-1F93-84B4-862703EFEC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4353865"/>
      </p:ext>
    </p:extLst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0CE8FC45-6BD1-F007-2084-CC56C63F91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이번에는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RandomForestClassifier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모델을 포함하여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다층 퍼셉트론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서포트 벡터 머신 기반의 분류 모델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기반의 부스팅 알고리즘 모델들을 같이 학습하는 앙상블 학습 방법을 사용하여 성능을 측정해보았습니다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정확도 측정 결과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80.83%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로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RF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모델을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개만 사용했을 때 보다 낮은 값이 나왔습니다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이는 개별 모델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(RF, SVM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등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의 예측 성능이 낮거나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모델 간 예측 결과의 상관관계가 높은 경우 성능이 저하된 것 일 수도 있고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앙상블 학습을 통해 모델의 복잡도가 낮아지고 일반화 성능이 높아진 것일 수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이를 위해 추후 새로운 데이터를 통한 검증이 필요한 것으로 보입니다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8E0F023F-1032-121A-4728-C5579DFCE3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1535941"/>
      </p:ext>
    </p:extLst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위는 저희가 예측한 모델의 실제 포트홀의 위치와 예측 위치를 시각화 한 것입니다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31971"/>
      </p:ext>
    </p:extLst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마지막으로 학습 모델의 결과를 통해 분해 분석을 몇가지 진행해 보았습니다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계절 및 월별 포트홀 발생 현황을 분석하고 시각화하기 위해 포트홀의 발생 횟수를 계절별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월별로 나누어 표시한 것입니다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여름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특히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7~8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에는 포트홀 발생이 많습니다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이는 강수량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교통량 증가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온도 변화 등의 요인이 복합적으로 작용했을 가능성이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가을철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: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가을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특히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10~11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은 도로 손상이 적은 안정적인 시기로 보입니다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월별 분포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: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여름철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(6-8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과 겨울철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(13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월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 도로 손상 관리의 주요 시기로 보입니다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4443968"/>
      </p:ext>
    </p:extLst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랜덤 포레스트 모델이 학습 후 계산한 각 특성의 중요도를 시각화하고 데이터프레임으로 정리하였습니다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가장 중요한 특성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공사장개수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중요도 값이 가장 높으며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 발생 위치 예측에서 가장 많은 영향을 끼친 특성입니다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이는 공사장 근처에서 포트홀 발생이 더 빈번하거나 위치가 더 잘 예측된다는 것을 의미할 수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2.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두 번째 중요한 특성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제설함개수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제설함 위치 또한 포트홀 발생 위치 예측에 중요한 역할을 했음을 보여줍니다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제설함이 있는 지역이 겨울철 도로 손상 가능성과 관련이 있을 수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145287"/>
      </p:ext>
    </p:extLst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다음은 상관계수 분석 결과를 표시한 그래프입니다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강수량 증가는 이전 페이지들에서 확인할 수 있듯이 상대적으로 높은 상관관계가 나오는 것을 볼 수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하지만 상관계수가 많이 작은 것으로 보아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 증가와 다른 변수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예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교통량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화물총계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)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간의 관계가 본질적으로 약할 수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 발생은 강수량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일교차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교통량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화물총계 등의 단일 요인보다는 여러 복합적인 요인의 상호작용에 의해 발생할 가능성이 높습니다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5495167"/>
      </p:ext>
    </p:extLst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다음은 년도별 비교로 월별결과와 유사함을 확인 할 수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 코드는 전년도 대비 증가 여부를 기준으로 포트홀 증가와 다른 변수들의 상관관계를 계산하는 분석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강수량 증가 (0.458):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포트홀 증가와 강수량 증가 간의 양의 상관관계가 가장 큽니다.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이는 강수량 증가가 포트홀 발생 증가에 영향을 줄 가능성이 높음을 나타냅니다.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강수량이 증가하면 도로의 침식, 균열 등의 현상이 발생하여 포트홀이 늘어날 수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화물총계 증가 (0.059):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포트홀 증가와 화물총계 증가 간의 상관관계는 매우 약합니다.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이는 화물차의 총계 증가가 포트홀 발생 증가에 거의 영향을 주지 않는다는 것을 의미할 수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교통량 증가 (0.014):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포트홀 증가와 교통량 증가 간의 상관관계는 거의 없습니다.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단순 교통량의 증가가 포트홀 발생에 직접적인 영향을 미치지 않는 것으로 보입니다.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일교차 증가 (-0.098):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포트홀 증가와 일교차 증가 간의 음의 상관관계가 약하게 나타났습니다.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일교차가 증가하면 포트홀 발생이 감소할 가능성을 나타내며, 이는 강수량 감소와 관련될 가능성이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변수의 실제 값 대신 증가 여부만 사용: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데이터의 정밀도가 낮아져 상관관계가 약해질 수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다중 요인에 의한 복합적 영향: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포트홀 발생은 강수량, 교통량, 화물총계 등 단일 요인이 아닌 여러 요인의 조합에 의해 영향을 받을 가능성이 큽니다.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데이터 범위: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월별 데이터를 기준으로 전년도 대비 변화를 계산하기 때문에 데이터가 제한적일 수 있습니다.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058064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데이터 정제 작업에서 서울시 포트홀 보수 건수 약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18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만 건 중 구로구를 선정하였으며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데이터는 약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만 건입니다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데이터 필터링 및 결측치 데이터 삭제 작업 후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9,172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건이 남았으며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위치 기반의 경위도 자료를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100x100m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격자로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normalization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작업을 진행했습니다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또한 날씨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도로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공사장 정보 데이터를 위에서 나눈 격자 데이터와 스케일링 작업을 통해 분석에 활용했습니다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계절별 데이터 증가량과 포트홀 증가량 간의 상관관계를 분석하고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이를 시각화한 것입니다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여름철 포트홀 발생 증가와 가장 밀접한 양의 상관관계를 보임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다른 계절에서는 강수량 증가량과 포트홀 증가량 간의 관계가 약하거나 음의 상관관계를 보임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일교차 증가량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: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가을과 봄에는 음의 상관관계를 보이며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겨울에는 약한 양의 상관관계를 가짐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교통량 및 화물총계 증가량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: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전반적으로 포트홀 발생 증가와의 상관관계가 매우 낮음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0392134"/>
      </p:ext>
    </p:extLst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월별 포트홀 발생 개수와 주요 요인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(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강수량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일교차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교통량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)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의 변화를 하나의 그래프로 시각화한 것입니다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이 그래프 역시 가장 먼저 알 수 있는 것은 강수량이 늘어날때ㅐ 포트홀의 개수가 많이 증가한다는 것입니다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6708163"/>
      </p:ext>
    </p:extLst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마지막으로 월별 포트홀 발생증가 요인간 상관계수를 히트맵으로 표현한것입니다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가장 중요한 변수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강수량은 포트홀 발생과 가장 강한 양의 상관관계를 보이며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주요 영향을 미치는 요인으로 보입니다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일교차와의 관계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일교차는 간접적으로 강수량과 연결될 가능성이 높으며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,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포트홀 발생에 부정적인 영향을 미칠 수 있습니다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기타 변수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: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교통량과 화물총계는 포트홀 발생과의 상관성이 상대적으로 낮아 주요 요인으로 보기 어렵습니다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endParaRPr 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월별 데이터 집계: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날짜 데이터를 월별(.dt.to_period('M'))로 변환하여 각 변수의 월별 데이터를 집계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데이터 결합: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집계된 데이터를 하나의 데이터프레임(monthly_analysis_df)으로 결합.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결측값 제거(dropna)로 분석 대상 데이터 정리.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상관관계 분석: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.corr() 메서드를 사용하여 변수 간 상관계수 계산.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상관관계 히트맵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히트맵은 변수 간 상관계수를 색상으로 시각화한 것입니다.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빨간색: 양의 상관관계(값이 1에 가까울수록 강한 양의 상관관계).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파란색: 음의 상관관계(값이 -1에 가까울수록 강한 음의 상관관계).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흰색 또는 중립색: 상관관계가 거의 없는 경우(값이 0에 가까움).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가장 중요한 변수: 강수량은 포트홀 발생과 가장 강한 양의 상관관계를 보이며, 주요 영향을 미치는 요인으로 보입니다.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일교차와의 관계: 일교차는 간접적으로 강수량과 연결될 가능성이 높으며, 포트홀 발생에 부정적인 영향을 미칠 수 있습니다.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기타 변수: 교통량과 화물총계는 포트홀 발생과의 상관성이 상대적으로 낮아 주요 요인으로 보기 어렵습니다.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9972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6BD687FA-A9B0-A49D-B951-9B5FA685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1A5B3BD7-D1DF-C0C9-F20F-B03B31D24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82AF482A-DEB2-78FB-9110-77086F7D7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D420F6F5-ED61-D26B-E5D8-B7EFE8D98F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7139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968E5762-3DD9-23A7-900D-69207F541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>
            <a:extLst>
              <a:ext uri="{FF2B5EF4-FFF2-40B4-BE49-F238E27FC236}">
                <a16:creationId xmlns:a16="http://schemas.microsoft.com/office/drawing/2014/main" id="{A720C606-E0B4-29FD-BD5A-51EBED57B7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C0D1D4AF-F175-3C18-D126-97C65B527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A0881DF6-CE20-44DE-1F4A-56EAA8F87D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0602167"/>
      </p:ext>
    </p:extLst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1. 계절별 도로 유지보수 집중: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여름철에는 강수량 증가와 포트홀 발생이 높은 상관관계를 보이므로, 여름철 전에 도로 점검과 배수로 정비 작업을 집중적으로 시행할 필요가 있습니다.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반면 겨울철에는 일교차가 포트홀 증가에 영향을 미치므로, 도로 결빙 방지 대책(제설제, 도로 가열 시스템 등)과 균열 예방을 위한 보강 작업을 강화해야 합니다.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2.</a:t>
            </a: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우선순위 지역 식별: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강수량과 일교차 조합에 따라 포트홀 발생 가능성이 높은 지역을 우선적으로 관리해야 함을 시사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3.</a:t>
            </a: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 예측 기반 도로 유지보수 시스템 도입:</a:t>
            </a:r>
            <a:endParaRPr lang="ko-KR" altLang="en-US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강수량, 일교차 데이터를 실시간으로 모니터링하고, 이를 기반으로 포트홀 발생 위험 예측 시스템을 도입하여 선제적으로 유지보수 작업 계획</a:t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1. 계절별 도로 유지보수 집중: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여름철에는 강수량 증가와 포트홀 발생이 높은 상관관계를 보이므로, 여름철 전에 도로 점검과 배수로 정비 작업을 집중적으로 시행할 필요가 있습니다.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반면 겨울철에는 일교차가 포트홀 증가에 영향을 미치므로, 도로 결빙 방지 대책(제설제, 도로 가열 시스템 등)과 균열 예방을 위한 보강 작업을 강화해야 합니다.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2.</a:t>
            </a: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우선순위 지역 식별: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강수량과 일교차 조합에 따라 포트홀 발생 가능성이 높은 지역을 우선적으로 관리해야 함을 시사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3.</a:t>
            </a: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도로 설계 개선:</a:t>
            </a: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강수량과 일교차의 복합 영향을 고려한 도로 설계 기준을 마련해야 </a:t>
            </a: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함</a:t>
            </a:r>
            <a:endParaRPr lang="ko-KR" altLang="en-US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701968"/>
      </p:ext>
    </p:extLst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>
              <a:buClr>
                <a:schemeClr val="lt1"/>
              </a:buClr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>
              <a:buClr>
                <a:schemeClr val="lt1"/>
              </a:buClr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4272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주소값을 알 수 없는 행은 모델에서 삭제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3979760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013497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285417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6871726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95180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Vertical Title and Text">
  <p:cSld name="6_Vertical Title and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4300" y="522681"/>
            <a:ext cx="2917371" cy="567889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1"/>
          <p:cNvSpPr>
            <a:spLocks noGrp="1"/>
          </p:cNvSpPr>
          <p:nvPr>
            <p:ph type="pic" idx="2"/>
          </p:nvPr>
        </p:nvSpPr>
        <p:spPr>
          <a:xfrm>
            <a:off x="1236281" y="785813"/>
            <a:ext cx="2383219" cy="5136016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Vertical Title and Text">
  <p:cSld name="7_Vertical Title and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>
            <a:spLocks noGrp="1"/>
          </p:cNvSpPr>
          <p:nvPr>
            <p:ph type="pic" idx="2"/>
          </p:nvPr>
        </p:nvSpPr>
        <p:spPr>
          <a:xfrm>
            <a:off x="6605447" y="943763"/>
            <a:ext cx="4576903" cy="4771237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>
            <a:spLocks noGrp="1"/>
          </p:cNvSpPr>
          <p:nvPr>
            <p:ph type="pic" idx="2"/>
          </p:nvPr>
        </p:nvSpPr>
        <p:spPr>
          <a:xfrm>
            <a:off x="1074822" y="971550"/>
            <a:ext cx="4259178" cy="5162550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>
            <a:spLocks noGrp="1"/>
          </p:cNvSpPr>
          <p:nvPr>
            <p:ph type="pic" idx="2"/>
          </p:nvPr>
        </p:nvSpPr>
        <p:spPr>
          <a:xfrm>
            <a:off x="1066670" y="1993112"/>
            <a:ext cx="6953380" cy="4045739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Vertical Title and Text">
  <p:cSld name="5_Vertical Title and Tex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>
            <a:spLocks noGrp="1"/>
          </p:cNvSpPr>
          <p:nvPr>
            <p:ph type="pic" idx="2"/>
          </p:nvPr>
        </p:nvSpPr>
        <p:spPr>
          <a:xfrm>
            <a:off x="1029000" y="1003827"/>
            <a:ext cx="5370512" cy="2883203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1_Vertical Title and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>
            <a:spLocks noGrp="1"/>
          </p:cNvSpPr>
          <p:nvPr>
            <p:ph type="pic" idx="2"/>
          </p:nvPr>
        </p:nvSpPr>
        <p:spPr>
          <a:xfrm>
            <a:off x="1078382" y="1082887"/>
            <a:ext cx="5512918" cy="2308323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Vertical Title and Text">
  <p:cSld name="2_Vertical Title and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>
            <a:spLocks noGrp="1"/>
          </p:cNvSpPr>
          <p:nvPr>
            <p:ph type="pic" idx="2"/>
          </p:nvPr>
        </p:nvSpPr>
        <p:spPr>
          <a:xfrm>
            <a:off x="6008916" y="817250"/>
            <a:ext cx="5458912" cy="3124202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Vertical Title and Text">
  <p:cSld name="3_Vertical Title and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>
            <a:spLocks noGrp="1"/>
          </p:cNvSpPr>
          <p:nvPr>
            <p:ph type="pic" idx="2"/>
          </p:nvPr>
        </p:nvSpPr>
        <p:spPr>
          <a:xfrm>
            <a:off x="8125989" y="1943642"/>
            <a:ext cx="2075064" cy="2541710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</p:sp>
      <p:sp>
        <p:nvSpPr>
          <p:cNvPr id="28" name="Google Shape;28;p19"/>
          <p:cNvSpPr>
            <a:spLocks noGrp="1"/>
          </p:cNvSpPr>
          <p:nvPr>
            <p:ph type="pic" idx="3"/>
          </p:nvPr>
        </p:nvSpPr>
        <p:spPr>
          <a:xfrm>
            <a:off x="5094686" y="1943642"/>
            <a:ext cx="2075064" cy="2541710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</p:sp>
      <p:sp>
        <p:nvSpPr>
          <p:cNvPr id="29" name="Google Shape;29;p19"/>
          <p:cNvSpPr>
            <a:spLocks noGrp="1"/>
          </p:cNvSpPr>
          <p:nvPr>
            <p:ph type="pic" idx="4"/>
          </p:nvPr>
        </p:nvSpPr>
        <p:spPr>
          <a:xfrm>
            <a:off x="2063383" y="1943642"/>
            <a:ext cx="2075064" cy="2541710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Vertical Title and Text">
  <p:cSld name="4_Vertical Title and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20"/>
          <p:cNvGrpSpPr/>
          <p:nvPr/>
        </p:nvGrpSpPr>
        <p:grpSpPr>
          <a:xfrm>
            <a:off x="6116592" y="282460"/>
            <a:ext cx="7213635" cy="6658897"/>
            <a:chOff x="524169" y="1662558"/>
            <a:chExt cx="4957762" cy="4651375"/>
          </a:xfrm>
        </p:grpSpPr>
        <p:pic>
          <p:nvPicPr>
            <p:cNvPr id="32" name="Google Shape;32;p2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24169" y="1662558"/>
              <a:ext cx="4957762" cy="465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33;p20"/>
            <p:cNvSpPr/>
            <p:nvPr/>
          </p:nvSpPr>
          <p:spPr>
            <a:xfrm>
              <a:off x="1062105" y="2272553"/>
              <a:ext cx="4020884" cy="22725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4" name="Google Shape;34;p20"/>
          <p:cNvSpPr>
            <a:spLocks noGrp="1"/>
          </p:cNvSpPr>
          <p:nvPr>
            <p:ph type="pic" idx="2"/>
          </p:nvPr>
        </p:nvSpPr>
        <p:spPr>
          <a:xfrm>
            <a:off x="6899275" y="1155700"/>
            <a:ext cx="5849938" cy="3252788"/>
          </a:xfrm>
          <a:prstGeom prst="rect">
            <a:avLst/>
          </a:prstGeom>
          <a:solidFill>
            <a:srgbClr val="BFBFBF">
              <a:alpha val="49803"/>
            </a:srgbClr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A4CC8"/>
            </a:gs>
            <a:gs pos="47000">
              <a:srgbClr val="1949C0"/>
            </a:gs>
            <a:gs pos="100000">
              <a:srgbClr val="DF80E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 flipH="1">
            <a:off x="11423352" y="6256837"/>
            <a:ext cx="577115" cy="49952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1;p11"/>
          <p:cNvSpPr txBox="1"/>
          <p:nvPr/>
        </p:nvSpPr>
        <p:spPr>
          <a:xfrm>
            <a:off x="162197" y="121939"/>
            <a:ext cx="1875246" cy="32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t"/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rPr>
              <a:t>정권정</a:t>
            </a:r>
            <a:endParaRPr sz="1400" b="0" i="0" u="none" strike="noStrike" cap="none">
              <a:solidFill>
                <a:schemeClr val="lt1"/>
              </a:solidFill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12" name="Google Shape;12;p11"/>
          <p:cNvSpPr txBox="1"/>
          <p:nvPr/>
        </p:nvSpPr>
        <p:spPr>
          <a:xfrm flipH="1">
            <a:off x="11424695" y="6337320"/>
            <a:ext cx="575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6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3.png"  /><Relationship Id="rId9" Type="http://schemas.openxmlformats.org/officeDocument/2006/relationships/image" Target="../media/image5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6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Relationship Id="rId5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Relationship Id="rId8" Type="http://schemas.openxmlformats.org/officeDocument/2006/relationships/image" Target="../media/image7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Relationship Id="rId6" Type="http://schemas.openxmlformats.org/officeDocument/2006/relationships/image" Target="../media/image8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Relationship Id="rId5" Type="http://schemas.openxmlformats.org/officeDocument/2006/relationships/image" Target="../media/image8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Relationship Id="rId6" Type="http://schemas.openxmlformats.org/officeDocument/2006/relationships/image" Target="../media/image9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99.png"  /><Relationship Id="rId4" Type="http://schemas.openxmlformats.org/officeDocument/2006/relationships/image" Target="../media/image100.png"  /><Relationship Id="rId5" Type="http://schemas.openxmlformats.org/officeDocument/2006/relationships/image" Target="../media/image101.png"  /><Relationship Id="rId6" Type="http://schemas.openxmlformats.org/officeDocument/2006/relationships/image" Target="../media/image102.png"  /><Relationship Id="rId7" Type="http://schemas.openxmlformats.org/officeDocument/2006/relationships/image" Target="../media/image10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08.png"  /><Relationship Id="rId4" Type="http://schemas.openxmlformats.org/officeDocument/2006/relationships/image" Target="../media/image109.png"  /><Relationship Id="rId5" Type="http://schemas.openxmlformats.org/officeDocument/2006/relationships/image" Target="../media/image109.png"  /><Relationship Id="rId6" Type="http://schemas.openxmlformats.org/officeDocument/2006/relationships/image" Target="../media/image10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1.png"  /><Relationship Id="rId6" Type="http://schemas.openxmlformats.org/officeDocument/2006/relationships/image" Target="../media/image11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Relationship Id="rId5" Type="http://schemas.openxmlformats.org/officeDocument/2006/relationships/image" Target="../media/image113.png"  /><Relationship Id="rId6" Type="http://schemas.openxmlformats.org/officeDocument/2006/relationships/image" Target="../media/image113.png"  /><Relationship Id="rId7" Type="http://schemas.openxmlformats.org/officeDocument/2006/relationships/image" Target="../media/image11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16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2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25.png"  /><Relationship Id="rId4" Type="http://schemas.openxmlformats.org/officeDocument/2006/relationships/image" Target="../media/image126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2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3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31.png"  /><Relationship Id="rId4" Type="http://schemas.openxmlformats.org/officeDocument/2006/relationships/image" Target="../media/image13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3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3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3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3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3.jpeg"  /><Relationship Id="rId4" Type="http://schemas.openxmlformats.org/officeDocument/2006/relationships/image" Target="../media/image134.jpeg"  /><Relationship Id="rId5" Type="http://schemas.openxmlformats.org/officeDocument/2006/relationships/image" Target="../media/image135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Relationship Id="rId7" Type="http://schemas.openxmlformats.org/officeDocument/2006/relationships/image" Target="../media/image15.png"  /><Relationship Id="rId8" Type="http://schemas.openxmlformats.org/officeDocument/2006/relationships/image" Target="../media/image1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gradFill>
          <a:gsLst>
            <a:gs pos="0">
              <a:srgbClr val="1a4cc8"/>
            </a:gs>
            <a:gs pos="47000">
              <a:srgbClr val="1949c0"/>
            </a:gs>
            <a:gs pos="100000">
              <a:srgbClr val="df80e1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/>
          <p:nvPr/>
        </p:nvSpPr>
        <p:spPr>
          <a:xfrm>
            <a:off x="1846745" y="1578238"/>
            <a:ext cx="6264867" cy="4041511"/>
          </a:xfrm>
          <a:prstGeom prst="snip2DiagRect">
            <a:avLst>
              <a:gd name="adj1" fmla="val 0"/>
              <a:gd name="adj2" fmla="val 15699"/>
            </a:avLst>
          </a:prstGeom>
          <a:solidFill>
            <a:srgbClr val="FFFFFF">
              <a:alpha val="1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" name="Google Shape;45;p1"/>
          <p:cNvGrpSpPr/>
          <p:nvPr/>
        </p:nvGrpSpPr>
        <p:grpSpPr>
          <a:xfrm rot="5400000">
            <a:off x="8973560" y="3675261"/>
            <a:ext cx="3573138" cy="1916938"/>
            <a:chOff x="773350" y="518000"/>
            <a:chExt cx="2757950" cy="1479600"/>
          </a:xfrm>
        </p:grpSpPr>
        <p:sp>
          <p:nvSpPr>
            <p:cNvPr id="46" name="Google Shape;46;p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9" name="Google Shape;49;p1"/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2490069" y="2003887"/>
            <a:ext cx="5320431" cy="221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algun Gothic"/>
              <a:buNone/>
            </a:pPr>
            <a:r>
              <a:rPr lang="ko-KR" sz="5400" b="1" u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포트홀의 </a:t>
            </a:r>
            <a:endParaRPr sz="5400" b="1" u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algun Gothic"/>
              <a:buNone/>
            </a:pPr>
            <a:r>
              <a:rPr lang="ko-KR" sz="5400" b="1" u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 원인 분석</a:t>
            </a:r>
            <a:endParaRPr sz="5400" b="1" u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" name="Google Shape;51;p1"/>
          <p:cNvGrpSpPr/>
          <p:nvPr/>
        </p:nvGrpSpPr>
        <p:grpSpPr>
          <a:xfrm>
            <a:off x="8764150" y="294394"/>
            <a:ext cx="3427850" cy="639375"/>
            <a:chOff x="1298650" y="3255600"/>
            <a:chExt cx="3427850" cy="639375"/>
          </a:xfrm>
        </p:grpSpPr>
        <p:sp>
          <p:nvSpPr>
            <p:cNvPr id="52" name="Google Shape;52;p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4" name="Google Shape;54;p1"/>
          <p:cNvGrpSpPr/>
          <p:nvPr/>
        </p:nvGrpSpPr>
        <p:grpSpPr>
          <a:xfrm rot="5400000">
            <a:off x="143548" y="3397026"/>
            <a:ext cx="1163678" cy="63948"/>
            <a:chOff x="3779200" y="1371600"/>
            <a:chExt cx="1992600" cy="109500"/>
          </a:xfrm>
        </p:grpSpPr>
        <p:sp>
          <p:nvSpPr>
            <p:cNvPr id="55" name="Google Shape;55;p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1" name="Google Shape;61;p1"/>
          <p:cNvGrpSpPr/>
          <p:nvPr/>
        </p:nvGrpSpPr>
        <p:grpSpPr>
          <a:xfrm rot="5400000">
            <a:off x="390573" y="3397026"/>
            <a:ext cx="1163678" cy="63948"/>
            <a:chOff x="3779200" y="1371600"/>
            <a:chExt cx="1992600" cy="109500"/>
          </a:xfrm>
        </p:grpSpPr>
        <p:sp>
          <p:nvSpPr>
            <p:cNvPr id="62" name="Google Shape;62;p1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68" name="Google Shape;68;p1"/>
          <p:cNvGrpSpPr/>
          <p:nvPr/>
        </p:nvGrpSpPr>
        <p:grpSpPr>
          <a:xfrm rot="5400000" flipH="1">
            <a:off x="-2269662" y="3093066"/>
            <a:ext cx="6548096" cy="981770"/>
            <a:chOff x="-563775" y="4390551"/>
            <a:chExt cx="4450758" cy="667311"/>
          </a:xfrm>
        </p:grpSpPr>
        <p:sp>
          <p:nvSpPr>
            <p:cNvPr id="69" name="Google Shape;69;p1"/>
            <p:cNvSpPr/>
            <p:nvPr/>
          </p:nvSpPr>
          <p:spPr>
            <a:xfrm>
              <a:off x="-563775" y="4390551"/>
              <a:ext cx="4266185" cy="564197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702408" y="4873287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1" name="Google Shape;71;p1"/>
          <p:cNvSpPr txBox="1"/>
          <p:nvPr/>
        </p:nvSpPr>
        <p:spPr>
          <a:xfrm>
            <a:off x="2532781" y="4564618"/>
            <a:ext cx="5007757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solidFill>
                  <a:srgbClr val="ffffff"/>
                </a:solidFill>
                <a:latin typeface="맑은 고딕"/>
                <a:ea typeface="맑은 고딕"/>
              </a:rPr>
              <a:t>어프렌티스 프로젝트</a:t>
            </a:r>
            <a:endParaRPr lang="ko-KR" sz="2000" b="1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2000" b="1">
                <a:solidFill>
                  <a:srgbClr val="ffffff"/>
                </a:solidFill>
                <a:latin typeface="맑은 고딕"/>
                <a:ea typeface="맑은 고딕"/>
              </a:rPr>
              <a:t>2024 산업인공지능학과</a:t>
            </a:r>
            <a:endParaRPr sz="2000" b="1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8764150" y="3286270"/>
            <a:ext cx="1717504" cy="151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도로 파임 현상</a:t>
            </a:r>
            <a:br>
              <a:rPr lang="ko-KR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강수량</a:t>
            </a:r>
            <a:br>
              <a:rPr lang="ko-KR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포트홀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인공지능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기후</a:t>
            </a:r>
            <a:br>
              <a:rPr lang="ko-KR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ko-K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 상관관계 분석 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7540004" y="5085490"/>
            <a:ext cx="1224146" cy="954107"/>
          </a:xfrm>
          <a:prstGeom prst="snip2DiagRect">
            <a:avLst>
              <a:gd name="adj1" fmla="val 0"/>
              <a:gd name="adj2" fmla="val 3323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8560634" y="2588457"/>
            <a:ext cx="2040956" cy="2802918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2042223" y="479244"/>
            <a:ext cx="528020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팀명 : 정권정</a:t>
            </a:r>
            <a:endParaRPr sz="4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1a4cc8"/>
            </a:gs>
            <a:gs pos="47000">
              <a:srgbClr val="1949c0"/>
            </a:gs>
            <a:gs pos="100000">
              <a:srgbClr val="df80e1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15012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정제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173" y="1048604"/>
            <a:ext cx="2024722" cy="2078477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82536" y="1048604"/>
            <a:ext cx="2042732" cy="2078539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 rot="0">
            <a:off x="4916024" y="294306"/>
            <a:ext cx="4404262" cy="616862"/>
            <a:chOff x="1042813" y="1156017"/>
            <a:chExt cx="4404262" cy="616862"/>
          </a:xfrm>
        </p:grpSpPr>
        <p:sp>
          <p:nvSpPr>
            <p:cNvPr id="115" name="Google Shape;106;p3"/>
            <p:cNvSpPr/>
            <p:nvPr/>
          </p:nvSpPr>
          <p:spPr>
            <a:xfrm>
              <a:off x="1042813" y="1156017"/>
              <a:ext cx="4404262" cy="616862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410"/>
                </a:srgb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6" name="Google Shape;118;p3"/>
            <p:cNvSpPr txBox="1"/>
            <p:nvPr/>
          </p:nvSpPr>
          <p:spPr>
            <a:xfrm>
              <a:off x="1179593" y="1205633"/>
              <a:ext cx="4145624" cy="511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800">
                  <a:solidFill>
                    <a:srgbClr val="e9ae2b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공사장 위치</a:t>
              </a:r>
              <a:r>
                <a:rPr lang="ko-KR" altLang="en-US" sz="2800">
                  <a:solidFill>
                    <a:schemeClr val="lt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데이터 확보</a:t>
              </a:r>
              <a:endPara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4715" y="3178263"/>
            <a:ext cx="2024893" cy="212447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6"/>
          <a:srcRect b="23460"/>
          <a:stretch>
            <a:fillRect/>
          </a:stretch>
        </p:blipFill>
        <p:spPr>
          <a:xfrm>
            <a:off x="2782373" y="3178263"/>
            <a:ext cx="2042895" cy="2129688"/>
          </a:xfrm>
          <a:prstGeom prst="rect">
            <a:avLst/>
          </a:prstGeom>
        </p:spPr>
      </p:pic>
      <p:cxnSp>
        <p:nvCxnSpPr>
          <p:cNvPr id="132" name="Straight Connector 2"/>
          <p:cNvCxnSpPr/>
          <p:nvPr/>
        </p:nvCxnSpPr>
        <p:spPr>
          <a:xfrm rot="10800000">
            <a:off x="479835" y="5481083"/>
            <a:ext cx="11413426" cy="27256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</p:cxnSp>
      <p:sp>
        <p:nvSpPr>
          <p:cNvPr id="133" name="Rectangle: Rounded Corners 4"/>
          <p:cNvSpPr/>
          <p:nvPr/>
        </p:nvSpPr>
        <p:spPr>
          <a:xfrm>
            <a:off x="348961" y="541423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34" name="Rectangle: Diagonal Corners Snipped 10"/>
          <p:cNvSpPr/>
          <p:nvPr/>
        </p:nvSpPr>
        <p:spPr>
          <a:xfrm>
            <a:off x="5116655" y="5724145"/>
            <a:ext cx="227909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학습에 불필요한 열 제거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35" name="Rectangle: Rounded Corners 4"/>
          <p:cNvSpPr/>
          <p:nvPr/>
        </p:nvSpPr>
        <p:spPr>
          <a:xfrm>
            <a:off x="9080575" y="541423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36" name="Rectangle: Diagonal Corners Snipped 10"/>
          <p:cNvSpPr/>
          <p:nvPr/>
        </p:nvSpPr>
        <p:spPr>
          <a:xfrm>
            <a:off x="358485" y="5724145"/>
            <a:ext cx="2156797" cy="41018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행정구역 필터링</a:t>
            </a:r>
            <a:endParaRPr xmlns:mc="http://schemas.openxmlformats.org/markup-compatibility/2006" xmlns:hp="http://schemas.haansoft.com/office/presentation/8.0" kumimoji="0" lang="ko-KR" altLang="en-US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37" name="Rectangle: Rounded Corners 4"/>
          <p:cNvSpPr/>
          <p:nvPr/>
        </p:nvSpPr>
        <p:spPr>
          <a:xfrm>
            <a:off x="5107130" y="541423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38" name="가로 글상자 137"/>
          <p:cNvSpPr txBox="1"/>
          <p:nvPr/>
        </p:nvSpPr>
        <p:spPr>
          <a:xfrm>
            <a:off x="348960" y="6166052"/>
            <a:ext cx="4685955" cy="604318"/>
          </a:xfrm>
          <a:prstGeom prst="rect">
            <a:avLst/>
          </a:prstGeom>
        </p:spPr>
        <p:txBody>
          <a:bodyPr wrap="square">
            <a:spAutoFit/>
          </a:bodyPr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서울시 내의 기간별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추진 기관 별 공사장 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데이터 수집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관리구욕 및 주소에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구로구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’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를 포함한 데이터만 추출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39" name="가로 글상자 138"/>
          <p:cNvSpPr txBox="1"/>
          <p:nvPr/>
        </p:nvSpPr>
        <p:spPr>
          <a:xfrm>
            <a:off x="5107130" y="6166052"/>
            <a:ext cx="4356606" cy="299518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연면적, 시공사 등 학습에 불필요한 열 제거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40" name="가로 글상자 139"/>
          <p:cNvSpPr txBox="1"/>
          <p:nvPr/>
        </p:nvSpPr>
        <p:spPr>
          <a:xfrm>
            <a:off x="9096373" y="6166052"/>
            <a:ext cx="2931932" cy="518592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결측치가 있을 경우, 해당 데이터를 제거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41" name="Rectangle: Diagonal Corners Snipped 10"/>
          <p:cNvSpPr/>
          <p:nvPr/>
        </p:nvSpPr>
        <p:spPr>
          <a:xfrm>
            <a:off x="9111747" y="5724145"/>
            <a:ext cx="158560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결측값 처리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08013" y="1753309"/>
            <a:ext cx="3841176" cy="3001239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8"/>
          <a:srcRect t="4160"/>
          <a:stretch>
            <a:fillRect/>
          </a:stretch>
        </p:blipFill>
        <p:spPr>
          <a:xfrm>
            <a:off x="9031934" y="1058182"/>
            <a:ext cx="2891132" cy="42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5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1" animBg="1"/>
      <p:bldP spid="135" grpId="2" animBg="1"/>
      <p:bldP spid="137" grpId="3" animBg="1"/>
      <p:bldP spid="134" grpId="4" animBg="1"/>
      <p:bldP spid="136" grpId="5" animBg="1"/>
      <p:bldP spid="141" grpId="6" animBg="1"/>
      <p:bldP spid="138" grpId="7" animBg="1"/>
      <p:bldP spid="139" grpId="8" animBg="1"/>
      <p:bldP spid="140" grpId="9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분석 프로세스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" name="AutoShape 121"/>
          <p:cNvSpPr>
            <a:spLocks noChangeArrowheads="1"/>
          </p:cNvSpPr>
          <p:nvPr/>
        </p:nvSpPr>
        <p:spPr>
          <a:xfrm>
            <a:off x="119437" y="1541345"/>
            <a:ext cx="2983781" cy="552344"/>
          </a:xfrm>
          <a:prstGeom prst="homePlate">
            <a:avLst>
              <a:gd name="adj" fmla="val 41725"/>
            </a:avLst>
          </a:prstGeom>
          <a:gradFill>
            <a:gsLst>
              <a:gs pos="50000">
                <a:srgbClr val="a4c0f9"/>
              </a:gs>
              <a:gs pos="50000">
                <a:srgbClr val="96bada"/>
              </a:gs>
            </a:gsLst>
            <a:lin ang="5400000" scaled="1"/>
          </a:gradFill>
          <a:ln w="31750" cap="flat" cmpd="sng" algn="ctr">
            <a:solidFill>
              <a:schemeClr val="l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lvl="0" algn="ctr">
              <a:lnSpc>
                <a:spcPct val="110000"/>
              </a:lnSpc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tabLst>
                <a:tab pos="6295114" algn="l"/>
              </a:tabLst>
              <a:defRPr/>
            </a:pPr>
            <a:r>
              <a:rPr lang="ko-KR" altLang="en-US" sz="1600" b="1" spc="-30">
                <a:ln w="9525"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분석데이터</a:t>
            </a:r>
            <a:endParaRPr lang="ko-KR" altLang="en-US" sz="1600" b="1" spc="-3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9" name="AutoShape 121"/>
          <p:cNvSpPr>
            <a:spLocks noChangeArrowheads="1"/>
          </p:cNvSpPr>
          <p:nvPr/>
        </p:nvSpPr>
        <p:spPr>
          <a:xfrm>
            <a:off x="3009530" y="1541345"/>
            <a:ext cx="3108106" cy="552344"/>
          </a:xfrm>
          <a:prstGeom prst="chevron">
            <a:avLst>
              <a:gd name="adj" fmla="val 41331"/>
            </a:avLst>
          </a:prstGeom>
          <a:gradFill>
            <a:gsLst>
              <a:gs pos="50000">
                <a:srgbClr val="769bef"/>
              </a:gs>
              <a:gs pos="50000">
                <a:srgbClr val="316bb1"/>
              </a:gs>
            </a:gsLst>
            <a:lin ang="5400000" scaled="1"/>
          </a:gradFill>
          <a:ln w="28575" algn="ctr">
            <a:solidFill>
              <a:schemeClr val="lt1"/>
            </a:solidFill>
            <a:miter/>
          </a:ln>
          <a:effectLst/>
        </p:spPr>
        <p:txBody>
          <a:bodyPr wrap="none" lIns="0" tIns="0" rIns="0" bIns="0" anchor="ctr"/>
          <a:lstStyle/>
          <a:p>
            <a:pPr lvl="0" algn="ctr">
              <a:lnSpc>
                <a:spcPct val="110000"/>
              </a:lnSpc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tabLst>
                <a:tab pos="6295114" algn="l"/>
              </a:tabLst>
              <a:defRPr/>
            </a:pPr>
            <a:r>
              <a:rPr lang="ko-KR" altLang="en-US" sz="1600" b="1" spc="-3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탐색적데이터분석 </a:t>
            </a:r>
            <a:r>
              <a:rPr lang="en-US" altLang="ko-KR" sz="1600" b="1" spc="-3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(EDA)</a:t>
            </a:r>
            <a:endParaRPr lang="ko-KR" altLang="en-US" sz="1600" b="1" spc="-3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3" name="AutoShape 121"/>
          <p:cNvSpPr>
            <a:spLocks noChangeArrowheads="1"/>
          </p:cNvSpPr>
          <p:nvPr/>
        </p:nvSpPr>
        <p:spPr>
          <a:xfrm>
            <a:off x="6023947" y="1541345"/>
            <a:ext cx="3108106" cy="552344"/>
          </a:xfrm>
          <a:prstGeom prst="chevron">
            <a:avLst>
              <a:gd name="adj" fmla="val 41331"/>
            </a:avLst>
          </a:prstGeom>
          <a:gradFill>
            <a:gsLst>
              <a:gs pos="50000">
                <a:srgbClr val="5261c1"/>
              </a:gs>
              <a:gs pos="50000">
                <a:srgbClr val="3a5793"/>
              </a:gs>
            </a:gsLst>
            <a:lin ang="5400000" scaled="1"/>
          </a:gradFill>
          <a:ln w="28575" algn="ctr">
            <a:solidFill>
              <a:schemeClr val="lt1"/>
            </a:solidFill>
            <a:miter/>
          </a:ln>
          <a:effectLst/>
        </p:spPr>
        <p:txBody>
          <a:bodyPr wrap="none" lIns="0" tIns="0" rIns="0" bIns="0" anchor="ctr"/>
          <a:lstStyle/>
          <a:p>
            <a:pPr lvl="0" algn="ctr"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tabLst>
                <a:tab pos="6295114" algn="l"/>
              </a:tabLst>
              <a:defRPr/>
            </a:pPr>
            <a:r>
              <a:rPr lang="ko-KR" altLang="en-US" sz="1600" b="1" spc="-3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</a:rPr>
              <a:t>모델 개발</a:t>
            </a:r>
            <a:endParaRPr lang="en-US" altLang="ko-KR" sz="1600" b="1" spc="-3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111" name=""/>
          <p:cNvGrpSpPr/>
          <p:nvPr/>
        </p:nvGrpSpPr>
        <p:grpSpPr>
          <a:xfrm rot="0">
            <a:off x="119437" y="2182427"/>
            <a:ext cx="2869225" cy="4271304"/>
            <a:chOff x="1064735" y="2249101"/>
            <a:chExt cx="2980350" cy="4366554"/>
          </a:xfrm>
        </p:grpSpPr>
        <p:sp>
          <p:nvSpPr>
            <p:cNvPr id="14" name="직사각형 13"/>
            <p:cNvSpPr/>
            <p:nvPr/>
          </p:nvSpPr>
          <p:spPr>
            <a:xfrm>
              <a:off x="1064735" y="2249101"/>
              <a:ext cx="2980350" cy="4366554"/>
            </a:xfrm>
            <a:prstGeom prst="rect">
              <a:avLst/>
            </a:prstGeom>
            <a:solidFill>
              <a:srgbClr val="a5a5a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</a:endParaRPr>
            </a:p>
          </p:txBody>
        </p:sp>
        <p:sp>
          <p:nvSpPr>
            <p:cNvPr id="18" name="직사각형 316"/>
            <p:cNvSpPr/>
            <p:nvPr/>
          </p:nvSpPr>
          <p:spPr>
            <a:xfrm>
              <a:off x="1142846" y="2357057"/>
              <a:ext cx="2798018" cy="43665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 lvl="0" algn="ctr">
                <a:defRPr/>
              </a:pPr>
              <a:r>
                <a:rPr lang="ko-KR" altLang="en-US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서울시 포트홀 보수 정보</a:t>
              </a:r>
              <a:endParaRPr lang="ko-KR" altLang="en-US" sz="1200" spc="-50">
                <a:solidFill>
                  <a:srgbClr val="006bcb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" name="직사각형 316"/>
            <p:cNvSpPr/>
            <p:nvPr/>
          </p:nvSpPr>
          <p:spPr>
            <a:xfrm>
              <a:off x="1142846" y="2889851"/>
              <a:ext cx="2798018" cy="43665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 lvl="0" algn="ctr">
                <a:tabLst>
                  <a:tab pos="508000" algn="l"/>
                  <a:tab pos="82296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6000" algn="l"/>
                  <a:tab pos="6604000" algn="l"/>
                  <a:tab pos="7112000" algn="l"/>
                  <a:tab pos="7619999" algn="l"/>
                  <a:tab pos="8128000" algn="l"/>
                  <a:tab pos="8636000" algn="l"/>
                  <a:tab pos="9144000" algn="l"/>
                  <a:tab pos="9652000" algn="l"/>
                </a:tabLst>
                <a:defRPr/>
              </a:pPr>
              <a:r>
                <a:rPr lang="ko-KR" altLang="en-US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서울시 도시계획시설</a:t>
              </a:r>
              <a:r>
                <a:rPr lang="en-US" altLang="ko-KR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(</a:t>
              </a:r>
              <a:r>
                <a:rPr lang="ko-KR" altLang="en-US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도로</a:t>
              </a:r>
              <a:r>
                <a:rPr lang="en-US" altLang="ko-KR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) </a:t>
              </a:r>
              <a:r>
                <a:rPr lang="ko-KR" altLang="en-US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공간정보</a:t>
              </a:r>
              <a:endParaRPr lang="ko-KR" altLang="en-US" sz="1200" spc="-50">
                <a:solidFill>
                  <a:srgbClr val="006bcb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직사각형 316"/>
            <p:cNvSpPr/>
            <p:nvPr/>
          </p:nvSpPr>
          <p:spPr>
            <a:xfrm>
              <a:off x="1142846" y="3422646"/>
              <a:ext cx="2798018" cy="43665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tabLst>
                  <a:tab pos="508000" algn="l"/>
                  <a:tab pos="82296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6000" algn="l"/>
                  <a:tab pos="6604000" algn="l"/>
                  <a:tab pos="7112000" algn="l"/>
                  <a:tab pos="7619999" algn="l"/>
                  <a:tab pos="8128000" algn="l"/>
                  <a:tab pos="8636000" algn="l"/>
                  <a:tab pos="9144000" algn="l"/>
                  <a:tab pos="9652000" algn="l"/>
                </a:tabLst>
                <a:defRPr/>
              </a:pPr>
              <a:r>
                <a:rPr lang="ko-KR" altLang="en-US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자동차등록현황</a:t>
              </a:r>
              <a:r>
                <a:rPr lang="en-US" altLang="ko-KR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_</a:t>
              </a:r>
              <a:r>
                <a:rPr lang="ko-KR" altLang="en-US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구로구</a:t>
              </a:r>
              <a:endParaRPr lang="ko-KR" altLang="en-US" sz="1200" spc="-50">
                <a:solidFill>
                  <a:srgbClr val="006bcb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1" name="직사각형 316"/>
            <p:cNvSpPr/>
            <p:nvPr/>
          </p:nvSpPr>
          <p:spPr>
            <a:xfrm>
              <a:off x="1142846" y="3955441"/>
              <a:ext cx="2798018" cy="43665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 lvl="0" algn="ctr">
                <a:tabLst>
                  <a:tab pos="508000" algn="l"/>
                  <a:tab pos="82296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6000" algn="l"/>
                  <a:tab pos="6604000" algn="l"/>
                  <a:tab pos="7112000" algn="l"/>
                  <a:tab pos="7619999" algn="l"/>
                  <a:tab pos="8128000" algn="l"/>
                  <a:tab pos="8636000" algn="l"/>
                  <a:tab pos="9144000" algn="l"/>
                  <a:tab pos="9652000" algn="l"/>
                </a:tabLst>
                <a:defRPr/>
              </a:pPr>
              <a:r>
                <a:rPr lang="ko-KR" altLang="en-US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서울시 제설함 위치정보</a:t>
              </a:r>
              <a:endParaRPr lang="ko-KR" altLang="en-US" sz="1200" spc="-50">
                <a:solidFill>
                  <a:srgbClr val="006bcb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2" name="직사각형 316"/>
            <p:cNvSpPr/>
            <p:nvPr/>
          </p:nvSpPr>
          <p:spPr>
            <a:xfrm>
              <a:off x="1142846" y="4488236"/>
              <a:ext cx="2798018" cy="43665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 lvl="0" algn="ctr">
                <a:tabLst>
                  <a:tab pos="508000" algn="l"/>
                  <a:tab pos="82296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6000" algn="l"/>
                  <a:tab pos="6604000" algn="l"/>
                  <a:tab pos="7112000" algn="l"/>
                  <a:tab pos="7619999" algn="l"/>
                  <a:tab pos="8128000" algn="l"/>
                  <a:tab pos="8636000" algn="l"/>
                  <a:tab pos="9144000" algn="l"/>
                  <a:tab pos="9652000" algn="l"/>
                </a:tabLst>
                <a:defRPr/>
              </a:pPr>
              <a:r>
                <a:rPr lang="ko-KR" altLang="en-US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서울시 교통량 정보</a:t>
              </a:r>
              <a:endParaRPr lang="ko-KR" altLang="en-US" sz="1200" spc="-50">
                <a:solidFill>
                  <a:srgbClr val="006bcb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" name="직사각형 316"/>
            <p:cNvSpPr/>
            <p:nvPr/>
          </p:nvSpPr>
          <p:spPr>
            <a:xfrm>
              <a:off x="1142846" y="5021030"/>
              <a:ext cx="2798018" cy="43665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 lvl="0" algn="ctr">
                <a:tabLst>
                  <a:tab pos="508000" algn="l"/>
                  <a:tab pos="82296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6000" algn="l"/>
                  <a:tab pos="6604000" algn="l"/>
                  <a:tab pos="7112000" algn="l"/>
                  <a:tab pos="7619999" algn="l"/>
                  <a:tab pos="8128000" algn="l"/>
                  <a:tab pos="8636000" algn="l"/>
                  <a:tab pos="9144000" algn="l"/>
                  <a:tab pos="9652000" algn="l"/>
                </a:tabLst>
                <a:defRPr/>
              </a:pPr>
              <a:r>
                <a:rPr lang="ko-KR" altLang="en-US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서울시 구로구 공사장 현황</a:t>
              </a:r>
              <a:endParaRPr lang="ko-KR" altLang="en-US" sz="1200" spc="-50">
                <a:solidFill>
                  <a:srgbClr val="006bcb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직사각형 316"/>
            <p:cNvSpPr/>
            <p:nvPr/>
          </p:nvSpPr>
          <p:spPr>
            <a:xfrm>
              <a:off x="1142846" y="5553825"/>
              <a:ext cx="2798018" cy="43665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 lvl="0" algn="ctr">
                <a:tabLst>
                  <a:tab pos="508000" algn="l"/>
                  <a:tab pos="82296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6000" algn="l"/>
                  <a:tab pos="6604000" algn="l"/>
                  <a:tab pos="7112000" algn="l"/>
                  <a:tab pos="7619999" algn="l"/>
                  <a:tab pos="8128000" algn="l"/>
                  <a:tab pos="8636000" algn="l"/>
                  <a:tab pos="9144000" algn="l"/>
                  <a:tab pos="9652000" algn="l"/>
                </a:tabLst>
                <a:defRPr/>
              </a:pPr>
              <a:r>
                <a:rPr lang="ko-KR" altLang="en-US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서울시 강수량 데이터</a:t>
              </a:r>
              <a:endParaRPr lang="ko-KR" altLang="en-US" sz="1200" spc="-50">
                <a:solidFill>
                  <a:srgbClr val="006bcb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5" name="직사각형 316"/>
            <p:cNvSpPr/>
            <p:nvPr/>
          </p:nvSpPr>
          <p:spPr>
            <a:xfrm>
              <a:off x="1142846" y="6086617"/>
              <a:ext cx="2798018" cy="43665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 lvl="0" algn="ctr">
                <a:tabLst>
                  <a:tab pos="508000" algn="l"/>
                  <a:tab pos="822960" algn="l"/>
                  <a:tab pos="1016000" algn="l"/>
                  <a:tab pos="1524000" algn="l"/>
                  <a:tab pos="2032000" algn="l"/>
                  <a:tab pos="2540000" algn="l"/>
                  <a:tab pos="3048000" algn="l"/>
                  <a:tab pos="3556000" algn="l"/>
                  <a:tab pos="4064000" algn="l"/>
                  <a:tab pos="4572000" algn="l"/>
                  <a:tab pos="5080000" algn="l"/>
                  <a:tab pos="5588000" algn="l"/>
                  <a:tab pos="6096000" algn="l"/>
                  <a:tab pos="6604000" algn="l"/>
                  <a:tab pos="7112000" algn="l"/>
                  <a:tab pos="7619999" algn="l"/>
                  <a:tab pos="8128000" algn="l"/>
                  <a:tab pos="8636000" algn="l"/>
                  <a:tab pos="9144000" algn="l"/>
                  <a:tab pos="9652000" algn="l"/>
                </a:tabLst>
                <a:defRPr/>
              </a:pPr>
              <a:r>
                <a:rPr lang="ko-KR" altLang="en-US" sz="1200" spc="-50">
                  <a:ln w="3175"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6bcb"/>
                  </a:solidFill>
                  <a:latin typeface="맑은 고딕"/>
                  <a:ea typeface="맑은 고딕"/>
                </a:rPr>
                <a:t>서울시 일교차 데이터</a:t>
              </a:r>
              <a:endParaRPr lang="ko-KR" altLang="en-US" sz="1200" spc="-50">
                <a:solidFill>
                  <a:srgbClr val="006bcb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15" name=""/>
          <p:cNvGrpSpPr/>
          <p:nvPr/>
        </p:nvGrpSpPr>
        <p:grpSpPr>
          <a:xfrm rot="0">
            <a:off x="3098768" y="2182427"/>
            <a:ext cx="2869225" cy="4271304"/>
            <a:chOff x="3155918" y="2106226"/>
            <a:chExt cx="2980350" cy="4366554"/>
          </a:xfrm>
        </p:grpSpPr>
        <p:sp>
          <p:nvSpPr>
            <p:cNvPr id="15" name="직사각형 14"/>
            <p:cNvSpPr/>
            <p:nvPr/>
          </p:nvSpPr>
          <p:spPr>
            <a:xfrm>
              <a:off x="3155918" y="2106226"/>
              <a:ext cx="2980350" cy="4366554"/>
            </a:xfrm>
            <a:prstGeom prst="rect">
              <a:avLst/>
            </a:prstGeom>
            <a:solidFill>
              <a:srgbClr val="a5a5a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</a:endParaRPr>
            </a:p>
          </p:txBody>
        </p:sp>
        <p:sp>
          <p:nvSpPr>
            <p:cNvPr id="28" name="Google Shape;118;p3"/>
            <p:cNvSpPr txBox="1"/>
            <p:nvPr/>
          </p:nvSpPr>
          <p:spPr>
            <a:xfrm>
              <a:off x="3256477" y="2138148"/>
              <a:ext cx="2741129" cy="3056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포트홀 보수 데이터 현황</a:t>
              </a:r>
              <a:endParaRPr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29" name="Google Shape;118;p3"/>
            <p:cNvSpPr txBox="1"/>
            <p:nvPr/>
          </p:nvSpPr>
          <p:spPr>
            <a:xfrm>
              <a:off x="3256477" y="4258131"/>
              <a:ext cx="2741129" cy="2987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100x100m </a:t>
              </a:r>
              <a:r>
                <a: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격자 매핑</a:t>
              </a:r>
              <a:endParaRPr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23889" y="2424590"/>
              <a:ext cx="2806307" cy="1830662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228034" y="4574519"/>
              <a:ext cx="2798017" cy="1825255"/>
            </a:xfrm>
            <a:prstGeom prst="rect">
              <a:avLst/>
            </a:prstGeom>
          </p:spPr>
        </p:pic>
      </p:grpSp>
      <p:grpSp>
        <p:nvGrpSpPr>
          <p:cNvPr id="114" name=""/>
          <p:cNvGrpSpPr/>
          <p:nvPr/>
        </p:nvGrpSpPr>
        <p:grpSpPr>
          <a:xfrm rot="0">
            <a:off x="9043260" y="2182427"/>
            <a:ext cx="2869225" cy="4271304"/>
            <a:chOff x="9586185" y="2249101"/>
            <a:chExt cx="2980350" cy="4366554"/>
          </a:xfrm>
        </p:grpSpPr>
        <p:sp>
          <p:nvSpPr>
            <p:cNvPr id="17" name="직사각형 16"/>
            <p:cNvSpPr/>
            <p:nvPr/>
          </p:nvSpPr>
          <p:spPr>
            <a:xfrm>
              <a:off x="9586185" y="2249101"/>
              <a:ext cx="2980350" cy="4366554"/>
            </a:xfrm>
            <a:prstGeom prst="rect">
              <a:avLst/>
            </a:prstGeom>
            <a:solidFill>
              <a:srgbClr val="a5a5a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</a:endParaRPr>
            </a:p>
          </p:txBody>
        </p:sp>
        <p:sp>
          <p:nvSpPr>
            <p:cNvPr id="34" name="Google Shape;118;p3"/>
            <p:cNvSpPr txBox="1"/>
            <p:nvPr/>
          </p:nvSpPr>
          <p:spPr>
            <a:xfrm>
              <a:off x="9705794" y="2385799"/>
              <a:ext cx="2741129" cy="2982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lvl="0" algn="ctr">
                <a:defRPr/>
              </a:pPr>
              <a:r>
                <a:rPr lang="ko-KR" altLang="en-US" b="1">
                  <a:solidFill>
                    <a:srgbClr val="595959"/>
                  </a:solidFill>
                  <a:effectLst/>
                  <a:latin typeface="맑은 고딕"/>
                  <a:ea typeface="맑은 고딕"/>
                </a:rPr>
                <a:t>실제 </a:t>
              </a:r>
              <a:r>
                <a:rPr lang="ko-KR" altLang="en-US" b="1">
                  <a:solidFill>
                    <a:srgbClr val="595959"/>
                  </a:solidFill>
                  <a:latin typeface="맑은 고딕"/>
                  <a:ea typeface="맑은 고딕"/>
                </a:rPr>
                <a:t>값과 예측 값 비교</a:t>
              </a:r>
              <a:endParaRPr lang="ko-KR" altLang="en-US" b="1">
                <a:solidFill>
                  <a:srgbClr val="595959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5" name="Google Shape;118;p3"/>
            <p:cNvSpPr txBox="1"/>
            <p:nvPr/>
          </p:nvSpPr>
          <p:spPr>
            <a:xfrm>
              <a:off x="9705794" y="4424018"/>
              <a:ext cx="2741129" cy="3096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잔차 분석</a:t>
              </a:r>
              <a:endParaRPr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622640" y="2753057"/>
              <a:ext cx="2888389" cy="150448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632165" y="4770461"/>
              <a:ext cx="2888390" cy="1504485"/>
            </a:xfrm>
            <a:prstGeom prst="rect">
              <a:avLst/>
            </a:prstGeom>
          </p:spPr>
        </p:pic>
      </p:grpSp>
      <p:sp>
        <p:nvSpPr>
          <p:cNvPr id="43" name="Google Shape;118;p3"/>
          <p:cNvSpPr txBox="1"/>
          <p:nvPr/>
        </p:nvSpPr>
        <p:spPr>
          <a:xfrm>
            <a:off x="6070774" y="3806036"/>
            <a:ext cx="2869225" cy="26873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171450" lvl="0" indent="-171450">
              <a:buFont typeface="Wingdings"/>
              <a:buChar char="ü"/>
              <a:defRPr/>
            </a:pPr>
            <a:endParaRPr lang="ko-KR" altLang="en-US" sz="1200">
              <a:latin typeface="맑은 고딕"/>
              <a:ea typeface="맑은 고딕"/>
            </a:endParaRPr>
          </a:p>
        </p:txBody>
      </p:sp>
      <p:grpSp>
        <p:nvGrpSpPr>
          <p:cNvPr id="116" name=""/>
          <p:cNvGrpSpPr/>
          <p:nvPr/>
        </p:nvGrpSpPr>
        <p:grpSpPr>
          <a:xfrm rot="0">
            <a:off x="6070768" y="2182427"/>
            <a:ext cx="3061797" cy="4271304"/>
            <a:chOff x="6127918" y="2115751"/>
            <a:chExt cx="3180381" cy="4366554"/>
          </a:xfrm>
        </p:grpSpPr>
        <p:sp>
          <p:nvSpPr>
            <p:cNvPr id="16" name="직사각형 15"/>
            <p:cNvSpPr/>
            <p:nvPr/>
          </p:nvSpPr>
          <p:spPr>
            <a:xfrm>
              <a:off x="6127924" y="2115751"/>
              <a:ext cx="2980350" cy="4366554"/>
            </a:xfrm>
            <a:prstGeom prst="rect">
              <a:avLst/>
            </a:prstGeom>
            <a:solidFill>
              <a:srgbClr val="a5a5a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맑은 고딕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231926" y="2223706"/>
              <a:ext cx="2772346" cy="371023"/>
            </a:xfrm>
            <a:prstGeom prst="rect">
              <a:avLst/>
            </a:prstGeom>
            <a:solidFill>
              <a:srgbClr val="3a90b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none" lIns="0" tIns="0" rIns="0" bIns="0" anchor="ctr" anchorCtr="0">
              <a:prstTxWarp prst="textNoShape">
                <a:avLst/>
              </a:prstTxWarp>
              <a:noAutofit/>
            </a:bodyPr>
            <a:lstStyle/>
            <a:p>
              <a:pPr lvl="0" indent="-87313" algn="ctr">
                <a:spcBef>
                  <a:spcPts val="800"/>
                </a:spcBef>
                <a:spcAft>
                  <a:spcPct val="0"/>
                </a:spcAft>
                <a:buClr>
                  <a:srgbClr val="1e3b67"/>
                </a:buClr>
                <a:defRPr/>
              </a:pPr>
              <a:r>
                <a:rPr lang="ko-KR" altLang="en-US" b="1" spc="-80">
                  <a:ln w="9525">
                    <a:solidFill>
                      <a:prstClr val="black">
                        <a:lumMod val="95000"/>
                        <a:lumOff val="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/>
                </a:rPr>
                <a:t>공간적 포트홀 발생 예측</a:t>
              </a:r>
              <a:endParaRPr lang="ko-KR" altLang="en-US" b="1" spc="-80">
                <a:solidFill>
                  <a:schemeClr val="bg1"/>
                </a:solidFill>
                <a:latin typeface="맑은 고딕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231926" y="4629173"/>
              <a:ext cx="2772346" cy="305393"/>
            </a:xfrm>
            <a:prstGeom prst="rect">
              <a:avLst/>
            </a:prstGeom>
            <a:solidFill>
              <a:srgbClr val="3a90b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none" lIns="0" tIns="0" rIns="0" bIns="0" anchor="ctr" anchorCtr="0">
              <a:prstTxWarp prst="textNoShape">
                <a:avLst/>
              </a:prstTxWarp>
              <a:noAutofit/>
            </a:bodyPr>
            <a:lstStyle/>
            <a:p>
              <a:pPr lvl="0" indent="-87313" algn="ctr">
                <a:spcBef>
                  <a:spcPts val="800"/>
                </a:spcBef>
                <a:spcAft>
                  <a:spcPct val="0"/>
                </a:spcAft>
                <a:buClr>
                  <a:srgbClr val="1e3b67"/>
                </a:buClr>
                <a:defRPr/>
              </a:pPr>
              <a:r>
                <a:rPr lang="ko-KR" altLang="en-US" b="1" spc="-80">
                  <a:ln w="9525">
                    <a:solidFill>
                      <a:prstClr val="black">
                        <a:lumMod val="95000"/>
                        <a:lumOff val="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/>
                </a:rPr>
                <a:t>모델 비교</a:t>
              </a:r>
              <a:endParaRPr lang="ko-KR" altLang="en-US" b="1" spc="-80">
                <a:solidFill>
                  <a:schemeClr val="bg1"/>
                </a:solidFill>
                <a:latin typeface="맑은 고딕"/>
              </a:endParaRPr>
            </a:p>
          </p:txBody>
        </p:sp>
        <p:sp>
          <p:nvSpPr>
            <p:cNvPr id="42" name="Google Shape;118;p3"/>
            <p:cNvSpPr txBox="1"/>
            <p:nvPr/>
          </p:nvSpPr>
          <p:spPr>
            <a:xfrm>
              <a:off x="6127912" y="2631091"/>
              <a:ext cx="2980361" cy="19547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171450" lvl="0" indent="-171450">
                <a:buFont typeface="Wingdings"/>
                <a:buChar char="ü"/>
                <a:defRPr/>
              </a:pPr>
              <a:r>
                <a:rPr lang="ko-KR" altLang="en-US" sz="1200">
                  <a:latin typeface="맑은 고딕"/>
                  <a:ea typeface="맑은 고딕"/>
                </a:rPr>
                <a:t>입력 특성 </a:t>
              </a:r>
              <a:r>
                <a:rPr lang="en-US" altLang="ko-KR" sz="1200">
                  <a:latin typeface="맑은 고딕"/>
                  <a:ea typeface="맑은 고딕"/>
                </a:rPr>
                <a:t>: </a:t>
              </a:r>
              <a:r>
                <a:rPr lang="ko-KR" altLang="en-US" sz="1200">
                  <a:latin typeface="맑은 고딕"/>
                  <a:ea typeface="맑은 고딕"/>
                </a:rPr>
                <a:t>총강수량</a:t>
              </a:r>
              <a:r>
                <a:rPr lang="en-US" altLang="ko-KR" sz="1200">
                  <a:latin typeface="맑은 고딕"/>
                  <a:ea typeface="맑은 고딕"/>
                </a:rPr>
                <a:t>, </a:t>
              </a:r>
              <a:r>
                <a:rPr lang="ko-KR" altLang="en-US" sz="1200">
                  <a:latin typeface="맑은 고딕"/>
                  <a:ea typeface="맑은 고딕"/>
                </a:rPr>
                <a:t>평균일교차</a:t>
              </a:r>
              <a:r>
                <a:rPr lang="en-US" altLang="ko-KR" sz="1200">
                  <a:latin typeface="맑은 고딕"/>
                  <a:ea typeface="맑은 고딕"/>
                </a:rPr>
                <a:t>, </a:t>
              </a:r>
              <a:r>
                <a:rPr lang="ko-KR" altLang="en-US" sz="1200">
                  <a:latin typeface="맑은 고딕"/>
                  <a:ea typeface="맑은 고딕"/>
                </a:rPr>
                <a:t>평균교통량</a:t>
              </a:r>
              <a:r>
                <a:rPr lang="en-US" altLang="ko-KR" sz="1200">
                  <a:latin typeface="맑은 고딕"/>
                  <a:ea typeface="맑은 고딕"/>
                </a:rPr>
                <a:t>, </a:t>
              </a:r>
              <a:r>
                <a:rPr lang="ko-KR" altLang="en-US" sz="1200">
                  <a:latin typeface="맑은 고딕"/>
                  <a:ea typeface="맑은 고딕"/>
                </a:rPr>
                <a:t>화물총계</a:t>
              </a:r>
              <a:r>
                <a:rPr lang="en-US" altLang="ko-KR" sz="1200">
                  <a:latin typeface="맑은 고딕"/>
                  <a:ea typeface="맑은 고딕"/>
                </a:rPr>
                <a:t>, </a:t>
              </a:r>
              <a:r>
                <a:rPr lang="ko-KR" altLang="en-US" sz="1200">
                  <a:latin typeface="맑은 고딕"/>
                  <a:ea typeface="맑은 고딕"/>
                </a:rPr>
                <a:t>공사장개수</a:t>
              </a:r>
              <a:r>
                <a:rPr lang="en-US" altLang="ko-KR" sz="1200">
                  <a:latin typeface="맑은 고딕"/>
                  <a:ea typeface="맑은 고딕"/>
                </a:rPr>
                <a:t>, </a:t>
              </a:r>
              <a:r>
                <a:rPr lang="ko-KR" altLang="en-US" sz="1200">
                  <a:latin typeface="맑은 고딕"/>
                  <a:ea typeface="맑은 고딕"/>
                </a:rPr>
                <a:t>제설함개수</a:t>
              </a:r>
              <a:r>
                <a:rPr lang="en-US" altLang="ko-KR" sz="1200">
                  <a:latin typeface="맑은 고딕"/>
                  <a:ea typeface="맑은 고딕"/>
                </a:rPr>
                <a:t>, </a:t>
              </a:r>
              <a:r>
                <a:rPr lang="en" altLang="ko-KR" sz="1200">
                  <a:latin typeface="맑은 고딕"/>
                  <a:ea typeface="맑은 고딕"/>
                </a:rPr>
                <a:t>row, col</a:t>
              </a:r>
              <a:endParaRPr lang="en" altLang="ko-KR" sz="1200">
                <a:latin typeface="맑은 고딕"/>
                <a:ea typeface="맑은 고딕"/>
              </a:endParaRPr>
            </a:p>
            <a:p>
              <a:pPr marL="171450" lvl="0" indent="-171450">
                <a:buFont typeface="Wingdings"/>
                <a:buChar char="ü"/>
                <a:defRPr/>
              </a:pPr>
              <a:endParaRPr lang="en-US" altLang="ko-KR" sz="1200">
                <a:latin typeface="맑은 고딕"/>
                <a:ea typeface="맑은 고딕"/>
              </a:endParaRPr>
            </a:p>
            <a:p>
              <a:pPr marL="171450" lvl="0" indent="-171450">
                <a:buFont typeface="Wingdings"/>
                <a:buChar char="ü"/>
                <a:defRPr/>
              </a:pPr>
              <a:r>
                <a:rPr lang="ko-KR" altLang="en-US" sz="1200">
                  <a:latin typeface="맑은 고딕"/>
                  <a:ea typeface="맑은 고딕"/>
                </a:rPr>
                <a:t>앙상블 기법을 활용해 다수의 의사결정 트리를 학습</a:t>
              </a:r>
              <a:endParaRPr lang="ko-KR" altLang="en-US" sz="1200">
                <a:latin typeface="맑은 고딕"/>
                <a:ea typeface="맑은 고딕"/>
              </a:endParaRPr>
            </a:p>
            <a:p>
              <a:pPr marL="171450" lvl="0" indent="-171450">
                <a:buFont typeface="Wingdings"/>
                <a:buChar char="ü"/>
                <a:defRPr/>
              </a:pPr>
              <a:endParaRPr lang="ko-KR" altLang="en-US" sz="1200">
                <a:latin typeface="맑은 고딕"/>
                <a:ea typeface="맑은 고딕"/>
              </a:endParaRPr>
            </a:p>
            <a:p>
              <a:pPr marL="171450" lvl="0" indent="-171450">
                <a:buFont typeface="Wingdings"/>
                <a:buChar char="ü"/>
                <a:defRPr/>
              </a:pPr>
              <a:r>
                <a:rPr lang="ko-KR" altLang="en-US" sz="1200">
                  <a:effectLst/>
                  <a:latin typeface="맑은 고딕"/>
                  <a:ea typeface="맑은 고딕"/>
                </a:rPr>
                <a:t>특정 환경 조건</a:t>
              </a:r>
              <a:r>
                <a:rPr lang="en-US" altLang="ko-KR" sz="1200">
                  <a:effectLst/>
                  <a:latin typeface="맑은 고딕"/>
                  <a:ea typeface="맑은 고딕"/>
                </a:rPr>
                <a:t>(</a:t>
              </a:r>
              <a:r>
                <a:rPr lang="ko-KR" altLang="en-US" sz="1200">
                  <a:effectLst/>
                  <a:latin typeface="맑은 고딕"/>
                  <a:ea typeface="맑은 고딕"/>
                </a:rPr>
                <a:t>강수량</a:t>
              </a:r>
              <a:r>
                <a:rPr lang="en-US" altLang="ko-KR" sz="1200">
                  <a:effectLst/>
                  <a:latin typeface="맑은 고딕"/>
                  <a:ea typeface="맑은 고딕"/>
                </a:rPr>
                <a:t>, </a:t>
              </a:r>
              <a:r>
                <a:rPr lang="ko-KR" altLang="en-US" sz="1200">
                  <a:effectLst/>
                  <a:latin typeface="맑은 고딕"/>
                  <a:ea typeface="맑은 고딕"/>
                </a:rPr>
                <a:t>교통량 등</a:t>
              </a:r>
              <a:r>
                <a:rPr lang="en-US" altLang="ko-KR" sz="1200">
                  <a:effectLst/>
                  <a:latin typeface="맑은 고딕"/>
                  <a:ea typeface="맑은 고딕"/>
                </a:rPr>
                <a:t>)</a:t>
              </a:r>
              <a:r>
                <a:rPr lang="ko-KR" altLang="en-US" sz="1200">
                  <a:effectLst/>
                  <a:latin typeface="맑은 고딕"/>
                  <a:ea typeface="맑은 고딕"/>
                </a:rPr>
                <a:t>과 위치 정보를 결합해 포트홀이 발생할 가능성이 높은 격자를 예측</a:t>
              </a:r>
              <a:endParaRPr lang="ko-KR" altLang="en-US" sz="1200">
                <a:latin typeface="맑은 고딕"/>
                <a:ea typeface="맑은 고딕"/>
              </a:endParaRPr>
            </a:p>
          </p:txBody>
        </p:sp>
        <p:sp>
          <p:nvSpPr>
            <p:cNvPr id="44" name="Google Shape;118;p3"/>
            <p:cNvSpPr txBox="1"/>
            <p:nvPr/>
          </p:nvSpPr>
          <p:spPr>
            <a:xfrm>
              <a:off x="6327944" y="5002441"/>
              <a:ext cx="2741132" cy="2747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lvl="0">
                <a:defRPr/>
              </a:pPr>
              <a:r>
                <a:rPr lang="en" altLang="ko-KR" sz="1200" b="1">
                  <a:solidFill>
                    <a:srgbClr val="595959"/>
                  </a:solidFill>
                  <a:effectLst/>
                  <a:latin typeface="맑은 고딕"/>
                  <a:ea typeface="맑은 고딕"/>
                </a:rPr>
                <a:t>RandomForestClassifier</a:t>
              </a:r>
              <a:endParaRPr lang="en" altLang="ko-KR" sz="1200">
                <a:solidFill>
                  <a:srgbClr val="595959"/>
                </a:solidFill>
                <a:effectLst/>
                <a:latin typeface="맑은 고딕"/>
                <a:ea typeface="맑은 고딕"/>
              </a:endParaRPr>
            </a:p>
          </p:txBody>
        </p:sp>
        <p:sp>
          <p:nvSpPr>
            <p:cNvPr id="45" name="Google Shape;118;p3"/>
            <p:cNvSpPr txBox="1"/>
            <p:nvPr/>
          </p:nvSpPr>
          <p:spPr>
            <a:xfrm>
              <a:off x="6327937" y="5579326"/>
              <a:ext cx="2980360" cy="2723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lvl="0">
                <a:defRPr/>
              </a:pPr>
              <a:r>
                <a:rPr lang="en" altLang="ko-KR" sz="1200" b="1">
                  <a:solidFill>
                    <a:srgbClr val="595959"/>
                  </a:solidFill>
                  <a:effectLst/>
                  <a:latin typeface="맑은 고딕"/>
                  <a:ea typeface="맑은 고딕"/>
                </a:rPr>
                <a:t>RandomForestRegressor</a:t>
              </a:r>
              <a:endParaRPr lang="en" altLang="ko-KR" sz="1200">
                <a:solidFill>
                  <a:srgbClr val="595959"/>
                </a:solidFill>
                <a:effectLst/>
                <a:latin typeface="맑은 고딕"/>
                <a:ea typeface="맑은 고딕"/>
              </a:endParaRPr>
            </a:p>
          </p:txBody>
        </p:sp>
        <p:sp>
          <p:nvSpPr>
            <p:cNvPr id="46" name="Google Shape;118;p3"/>
            <p:cNvSpPr txBox="1"/>
            <p:nvPr/>
          </p:nvSpPr>
          <p:spPr>
            <a:xfrm>
              <a:off x="6327941" y="5256790"/>
              <a:ext cx="2841071" cy="3514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lvl="0">
                <a:defRPr/>
              </a:pPr>
              <a:r>
                <a:rPr lang="ko-KR" altLang="en-US" sz="1700">
                  <a:solidFill>
                    <a:srgbClr val="595959"/>
                  </a:solidFill>
                  <a:effectLst/>
                  <a:latin typeface="맑은 고딕"/>
                  <a:ea typeface="맑은 고딕"/>
                </a:rPr>
                <a:t>정확도</a:t>
              </a:r>
              <a:r>
                <a:rPr lang="ko-KR" altLang="en-US" sz="1700">
                  <a:effectLst/>
                  <a:latin typeface="맑은 고딕"/>
                  <a:ea typeface="맑은 고딕"/>
                </a:rPr>
                <a:t> </a:t>
              </a:r>
              <a:r>
                <a:rPr lang="en-US" altLang="ko-KR" sz="1700">
                  <a:effectLst/>
                  <a:latin typeface="맑은 고딕"/>
                  <a:ea typeface="맑은 고딕"/>
                </a:rPr>
                <a:t>:</a:t>
              </a:r>
              <a:r>
                <a:rPr lang="en-US" altLang="ko-KR" sz="1700">
                  <a:solidFill>
                    <a:srgbClr val="fdbf04"/>
                  </a:solidFill>
                  <a:effectLst/>
                  <a:latin typeface="맑은 고딕"/>
                  <a:ea typeface="맑은 고딕"/>
                </a:rPr>
                <a:t> </a:t>
              </a:r>
              <a:r>
                <a:rPr lang="en-US" altLang="ko-KR" sz="1700" b="1">
                  <a:solidFill>
                    <a:srgbClr val="c00000"/>
                  </a:solidFill>
                  <a:effectLst/>
                  <a:latin typeface="맑은 고딕"/>
                  <a:ea typeface="맑은 고딕"/>
                </a:rPr>
                <a:t>0.92</a:t>
              </a:r>
              <a:endParaRPr lang="en-US" altLang="ko-KR" sz="1700" b="1">
                <a:solidFill>
                  <a:srgbClr val="c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7" name="Google Shape;118;p3"/>
            <p:cNvSpPr txBox="1"/>
            <p:nvPr/>
          </p:nvSpPr>
          <p:spPr>
            <a:xfrm>
              <a:off x="6327939" y="5810292"/>
              <a:ext cx="2841071" cy="5575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lvl="0">
                <a:defRPr/>
              </a:pPr>
              <a:r>
                <a:rPr lang="en" altLang="ko-KR" sz="1500">
                  <a:solidFill>
                    <a:srgbClr val="595959"/>
                  </a:solidFill>
                  <a:effectLst/>
                  <a:latin typeface="맑은 고딕"/>
                  <a:ea typeface="맑은 고딕"/>
                </a:rPr>
                <a:t>F1 Score</a:t>
              </a:r>
              <a:r>
                <a:rPr lang="ko-KR" altLang="en-US" sz="1500">
                  <a:solidFill>
                    <a:srgbClr val="595959"/>
                  </a:solidFill>
                  <a:effectLst/>
                  <a:latin typeface="맑은 고딕"/>
                  <a:ea typeface="맑은 고딕"/>
                </a:rPr>
                <a:t> </a:t>
              </a:r>
              <a:r>
                <a:rPr lang="en" altLang="ko-KR" sz="1500">
                  <a:effectLst/>
                  <a:latin typeface="맑은 고딕"/>
                  <a:ea typeface="맑은 고딕"/>
                </a:rPr>
                <a:t>: </a:t>
              </a:r>
              <a:r>
                <a:rPr lang="en" altLang="ko-KR" sz="1500" b="1">
                  <a:solidFill>
                    <a:srgbClr val="c00000"/>
                  </a:solidFill>
                  <a:effectLst/>
                  <a:latin typeface="맑은 고딕"/>
                  <a:ea typeface="맑은 고딕"/>
                </a:rPr>
                <a:t>0.91</a:t>
              </a:r>
              <a:endParaRPr lang="en" altLang="ko-KR" sz="1500" b="1">
                <a:solidFill>
                  <a:srgbClr val="c00000"/>
                </a:solidFill>
                <a:effectLst/>
                <a:latin typeface="맑은 고딕"/>
                <a:ea typeface="맑은 고딕"/>
              </a:endParaRPr>
            </a:p>
            <a:p>
              <a:pPr lvl="0">
                <a:defRPr/>
              </a:pPr>
              <a:r>
                <a:rPr lang="en" altLang="ko-KR" sz="1500">
                  <a:solidFill>
                    <a:srgbClr val="595959"/>
                  </a:solidFill>
                  <a:effectLst/>
                  <a:latin typeface="맑은 고딕"/>
                  <a:ea typeface="맑은 고딕"/>
                </a:rPr>
                <a:t>Mean Squared Error</a:t>
              </a:r>
              <a:r>
                <a:rPr lang="ko-KR" altLang="en-US" sz="1500">
                  <a:solidFill>
                    <a:srgbClr val="595959"/>
                  </a:solidFill>
                  <a:effectLst/>
                  <a:latin typeface="맑은 고딕"/>
                  <a:ea typeface="맑은 고딕"/>
                </a:rPr>
                <a:t> </a:t>
              </a:r>
              <a:r>
                <a:rPr lang="en" altLang="ko-KR" sz="1500">
                  <a:effectLst/>
                  <a:latin typeface="맑은 고딕"/>
                  <a:ea typeface="맑은 고딕"/>
                </a:rPr>
                <a:t>: </a:t>
              </a:r>
              <a:r>
                <a:rPr lang="en-US" altLang="ko-KR" sz="1500" b="1">
                  <a:solidFill>
                    <a:srgbClr val="c00000"/>
                  </a:solidFill>
                  <a:effectLst/>
                  <a:latin typeface="맑은 고딕"/>
                  <a:ea typeface="맑은 고딕"/>
                </a:rPr>
                <a:t>13.175</a:t>
              </a:r>
              <a:endParaRPr lang="en-US" altLang="ko-KR" sz="1500" b="1">
                <a:solidFill>
                  <a:srgbClr val="c00000"/>
                </a:solidFill>
                <a:effectLst/>
                <a:latin typeface="맑은 고딕"/>
                <a:ea typeface="맑은 고딕"/>
              </a:endParaRPr>
            </a:p>
          </p:txBody>
        </p:sp>
      </p:grpSp>
      <p:grpSp>
        <p:nvGrpSpPr>
          <p:cNvPr id="119" name=""/>
          <p:cNvGrpSpPr/>
          <p:nvPr/>
        </p:nvGrpSpPr>
        <p:grpSpPr>
          <a:xfrm rot="0">
            <a:off x="9038364" y="1542324"/>
            <a:ext cx="2886883" cy="551386"/>
            <a:chOff x="9038364" y="1542324"/>
            <a:chExt cx="2886883" cy="551386"/>
          </a:xfrm>
        </p:grpSpPr>
        <p:sp>
          <p:nvSpPr>
            <p:cNvPr id="12" name="AutoShape 121"/>
            <p:cNvSpPr>
              <a:spLocks noChangeArrowheads="1"/>
            </p:cNvSpPr>
            <p:nvPr/>
          </p:nvSpPr>
          <p:spPr>
            <a:xfrm>
              <a:off x="9038364" y="1542324"/>
              <a:ext cx="2886883" cy="551386"/>
            </a:xfrm>
            <a:prstGeom prst="chevron">
              <a:avLst>
                <a:gd name="adj" fmla="val 41331"/>
              </a:avLst>
            </a:prstGeom>
            <a:solidFill>
              <a:srgbClr val="485aa1"/>
            </a:solidFill>
            <a:ln w="28575">
              <a:solidFill>
                <a:srgbClr val="ffffff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0" anchor="ctr"/>
            <a:lstStyle/>
            <a:p>
              <a:pPr lvl="0" algn="ctr">
                <a:spcAft>
                  <a:spcPct val="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tabLst>
                  <a:tab pos="6295114" algn="l"/>
                </a:tabLst>
                <a:defRPr/>
              </a:pPr>
              <a:endParaRPr lang="en-US" altLang="ko-KR" sz="1600" b="1" spc="-3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endParaRPr>
            </a:p>
          </p:txBody>
        </p:sp>
        <p:sp>
          <p:nvSpPr>
            <p:cNvPr id="118" name="가로 글상자 117"/>
            <p:cNvSpPr txBox="1"/>
            <p:nvPr/>
          </p:nvSpPr>
          <p:spPr>
            <a:xfrm>
              <a:off x="9519285" y="1644326"/>
              <a:ext cx="2021206" cy="33718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ctr">
                <a:spcAft>
                  <a:spcPct val="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tabLst>
                  <a:tab pos="6295114" algn="l"/>
                </a:tabLst>
                <a:defRPr/>
              </a:pPr>
              <a:r>
                <a:rPr lang="ko-KR" altLang="en-US" sz="1600" b="1" spc="-3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</a:rPr>
                <a:t>모델 시각화 및 평가</a:t>
              </a:r>
              <a:endParaRPr lang="ko-KR" altLang="en-US"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75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1" animBg="1"/>
      <p:bldP spid="13" grpId="2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전처리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5695602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주소</a:t>
            </a: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값을</a:t>
            </a:r>
            <a:r>
              <a:rPr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위도와 경도</a:t>
            </a: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로 변환 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34885" y="2264429"/>
            <a:ext cx="2002627" cy="4220521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738" y="2290409"/>
            <a:ext cx="2189127" cy="418761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77217" y="2290373"/>
            <a:ext cx="2564956" cy="4187683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38758" y="2290373"/>
            <a:ext cx="2699541" cy="4187683"/>
          </a:xfrm>
          <a:prstGeom prst="rect">
            <a:avLst/>
          </a:prstGeom>
        </p:spPr>
      </p:pic>
      <p:sp>
        <p:nvSpPr>
          <p:cNvPr id="116" name="오른쪽 화살표 115"/>
          <p:cNvSpPr/>
          <p:nvPr/>
        </p:nvSpPr>
        <p:spPr>
          <a:xfrm>
            <a:off x="5114757" y="4100732"/>
            <a:ext cx="751416" cy="5397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17" name="오른쪽 화살표 116"/>
          <p:cNvSpPr/>
          <p:nvPr/>
        </p:nvSpPr>
        <p:spPr>
          <a:xfrm>
            <a:off x="8710884" y="4100732"/>
            <a:ext cx="751416" cy="5397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11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49;p1"/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51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전처리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8553102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시간별 데이터를 일별로 변환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238" y="2388810"/>
            <a:ext cx="7143436" cy="3555482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99507" y="2361508"/>
            <a:ext cx="2295770" cy="3555444"/>
          </a:xfrm>
          <a:prstGeom prst="rect">
            <a:avLst/>
          </a:prstGeom>
        </p:spPr>
      </p:pic>
      <p:sp>
        <p:nvSpPr>
          <p:cNvPr id="114" name="오른쪽 화살표 113"/>
          <p:cNvSpPr/>
          <p:nvPr/>
        </p:nvSpPr>
        <p:spPr>
          <a:xfrm>
            <a:off x="7719383" y="3864308"/>
            <a:ext cx="751416" cy="5397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grpSp>
        <p:nvGrpSpPr>
          <p:cNvPr id="117" name=""/>
          <p:cNvGrpSpPr/>
          <p:nvPr/>
        </p:nvGrpSpPr>
        <p:grpSpPr>
          <a:xfrm rot="0">
            <a:off x="-2404" y="6081028"/>
            <a:ext cx="3523093" cy="428072"/>
            <a:chOff x="-2404" y="5900053"/>
            <a:chExt cx="3523093" cy="428072"/>
          </a:xfrm>
        </p:grpSpPr>
        <p:sp>
          <p:nvSpPr>
            <p:cNvPr id="115" name="Google Shape;601;p61"/>
            <p:cNvSpPr/>
            <p:nvPr/>
          </p:nvSpPr>
          <p:spPr>
            <a:xfrm rot="10800000">
              <a:off x="-2404" y="5900053"/>
              <a:ext cx="3348854" cy="335647"/>
            </a:xfrm>
            <a:custGeom>
              <a:avLst/>
              <a:gd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116" name="Google Shape;602;p61"/>
            <p:cNvSpPr/>
            <p:nvPr/>
          </p:nvSpPr>
          <p:spPr>
            <a:xfrm rot="10800000">
              <a:off x="3336114" y="6143275"/>
              <a:ext cx="184575" cy="184850"/>
            </a:xfrm>
            <a:custGeom>
              <a:avLst/>
              <a:gd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97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41474" y="2372724"/>
            <a:ext cx="3626922" cy="4241922"/>
          </a:xfrm>
          <a:prstGeom prst="rect">
            <a:avLst/>
          </a:prstGeom>
        </p:spPr>
      </p:pic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4861109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전처리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2" y="1529483"/>
            <a:ext cx="8148290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여러 엑셀 파일을 하나의 엑셀로 합치기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4"/>
          <a:srcRect r="61590"/>
          <a:stretch>
            <a:fillRect/>
          </a:stretch>
        </p:blipFill>
        <p:spPr>
          <a:xfrm>
            <a:off x="439385" y="2345165"/>
            <a:ext cx="1817172" cy="2782894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5"/>
          <a:srcRect r="83480"/>
          <a:stretch>
            <a:fillRect/>
          </a:stretch>
        </p:blipFill>
        <p:spPr>
          <a:xfrm>
            <a:off x="2398605" y="2381882"/>
            <a:ext cx="1058702" cy="2795793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01216" y="3619190"/>
            <a:ext cx="3044963" cy="434994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7"/>
          <a:srcRect r="7420"/>
          <a:stretch>
            <a:fillRect/>
          </a:stretch>
        </p:blipFill>
        <p:spPr>
          <a:xfrm>
            <a:off x="380378" y="5278342"/>
            <a:ext cx="3118300" cy="1432684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001216" y="4214200"/>
            <a:ext cx="3044900" cy="373692"/>
          </a:xfrm>
          <a:prstGeom prst="rect">
            <a:avLst/>
          </a:prstGeom>
        </p:spPr>
      </p:pic>
      <p:sp>
        <p:nvSpPr>
          <p:cNvPr id="119" name="오른쪽 화살표 118"/>
          <p:cNvSpPr/>
          <p:nvPr/>
        </p:nvSpPr>
        <p:spPr>
          <a:xfrm>
            <a:off x="8159098" y="4119102"/>
            <a:ext cx="751416" cy="5397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124" name="오른쪽 화살표 123"/>
          <p:cNvSpPr/>
          <p:nvPr/>
        </p:nvSpPr>
        <p:spPr>
          <a:xfrm>
            <a:off x="3599356" y="4119102"/>
            <a:ext cx="751416" cy="5397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001216" y="4747908"/>
            <a:ext cx="3044900" cy="4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5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19" grpId="1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49;p1"/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51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전처리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8553102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특성과 타겟 분리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1816" y="3312446"/>
            <a:ext cx="4625189" cy="2535103"/>
          </a:xfrm>
          <a:prstGeom prst="rect">
            <a:avLst/>
          </a:prstGeom>
        </p:spPr>
      </p:pic>
      <p:grpSp>
        <p:nvGrpSpPr>
          <p:cNvPr id="119" name=""/>
          <p:cNvGrpSpPr/>
          <p:nvPr/>
        </p:nvGrpSpPr>
        <p:grpSpPr>
          <a:xfrm rot="0">
            <a:off x="1019175" y="2374685"/>
            <a:ext cx="9145906" cy="720097"/>
            <a:chOff x="0" y="2831885"/>
            <a:chExt cx="9145906" cy="720097"/>
          </a:xfrm>
        </p:grpSpPr>
        <p:pic>
          <p:nvPicPr>
            <p:cNvPr id="116" name="그림 1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2831885"/>
              <a:ext cx="7353299" cy="720097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 rotWithShape="1">
            <a:blip r:embed="rId5"/>
            <a:srcRect l="75580"/>
            <a:stretch>
              <a:fillRect/>
            </a:stretch>
          </p:blipFill>
          <p:spPr>
            <a:xfrm>
              <a:off x="7286625" y="2831889"/>
              <a:ext cx="1859280" cy="720090"/>
            </a:xfrm>
            <a:prstGeom prst="rect">
              <a:avLst/>
            </a:prstGeom>
          </p:spPr>
        </p:pic>
      </p:grpSp>
      <p:sp>
        <p:nvSpPr>
          <p:cNvPr id="120" name="가로 글상자 119"/>
          <p:cNvSpPr txBox="1"/>
          <p:nvPr/>
        </p:nvSpPr>
        <p:spPr>
          <a:xfrm>
            <a:off x="5693541" y="3468213"/>
            <a:ext cx="6310497" cy="2223568"/>
          </a:xfrm>
          <a:prstGeom prst="rect">
            <a:avLst/>
          </a:prstGeom>
        </p:spPr>
        <p:txBody>
          <a:bodyPr wrap="square">
            <a:spAutoFit/>
          </a:bodyPr>
          <a:p>
            <a:pPr marL="199920" lvl="0" indent="-199920">
              <a:buClr>
                <a:schemeClr val="lt1"/>
              </a:buClr>
              <a:buFont typeface="Wingdings"/>
              <a:buChar char="u"/>
              <a:defRPr/>
            </a:pP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0" indent="-199920">
              <a:buClr>
                <a:schemeClr val="lt1"/>
              </a:buClr>
              <a:buFont typeface="Wingdings"/>
              <a:buChar char="u"/>
              <a:defRPr/>
            </a:pP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  입력 변수(input)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 모델이 학습할 때 사용하는 변수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0" indent="-199920">
              <a:buClr>
                <a:schemeClr val="lt1"/>
              </a:buClr>
              <a:buFont typeface="Wingdings"/>
              <a:buChar char="u"/>
              <a:defRPr/>
            </a:pP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Font typeface="Wingdings"/>
              <a:buNone/>
              <a:defRPr/>
            </a:pP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	→ 데이터프레임에서 총강수량, 평균일교차, 평균교통량 등 	    다양한 특성을 선택하여 학습에 필요한 입력 데이터 정의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Font typeface="Wingdings"/>
              <a:buNone/>
              <a:defRPr/>
            </a:pP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0" indent="-199920">
              <a:buClr>
                <a:schemeClr val="lt1"/>
              </a:buClr>
              <a:buFont typeface="Wingdings"/>
              <a:buChar char="u"/>
              <a:defRPr/>
            </a:pP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0" indent="-199920">
              <a:buClr>
                <a:schemeClr val="lt1"/>
              </a:buClr>
              <a:buFont typeface="Wingdings"/>
              <a:buChar char="u"/>
              <a:defRPr/>
            </a:pP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결과 변수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: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 모델이 예측하거나 설명하려고 하는 변수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0" indent="-199920">
              <a:buClr>
                <a:schemeClr val="lt1"/>
              </a:buClr>
              <a:buFont typeface="Wingdings"/>
              <a:buChar char="u"/>
              <a:defRPr/>
            </a:pP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Font typeface="Wingdings"/>
              <a:buNone/>
              <a:defRPr/>
            </a:pP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	→ 포트홀 데이터의 grid_index를 타겟으로 설정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121" name="그룹 120"/>
          <p:cNvGrpSpPr/>
          <p:nvPr/>
        </p:nvGrpSpPr>
        <p:grpSpPr>
          <a:xfrm rot="0">
            <a:off x="-2404" y="6081028"/>
            <a:ext cx="3523093" cy="428072"/>
            <a:chOff x="-2404" y="5900053"/>
            <a:chExt cx="3523093" cy="428072"/>
          </a:xfrm>
        </p:grpSpPr>
        <p:sp>
          <p:nvSpPr>
            <p:cNvPr id="122" name="Google Shape;601;p61"/>
            <p:cNvSpPr/>
            <p:nvPr/>
          </p:nvSpPr>
          <p:spPr>
            <a:xfrm rot="10800000">
              <a:off x="-2404" y="5900053"/>
              <a:ext cx="3348854" cy="335647"/>
            </a:xfrm>
            <a:custGeom>
              <a:avLst/>
              <a:gd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ffffff">
                  <a:alpha val="100000"/>
                </a:srgbClr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23" name="Google Shape;602;p61"/>
            <p:cNvSpPr/>
            <p:nvPr/>
          </p:nvSpPr>
          <p:spPr>
            <a:xfrm rot="10800000">
              <a:off x="3336114" y="6143275"/>
              <a:ext cx="184575" cy="184850"/>
            </a:xfrm>
            <a:custGeom>
              <a:avLst/>
              <a:gd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fff">
                  <a:alpha val="100000"/>
                </a:srgbClr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9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49;p1"/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51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전처리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8553102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데이터셋 분리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( </a:t>
            </a:r>
            <a:r>
              <a:rPr lang="en-US" altLang="ko-KR" sz="16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Train Data / Test Data 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)</a:t>
            </a:r>
            <a:endParaRPr lang="en-US" altLang="ko-KR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3334" y="2281237"/>
            <a:ext cx="8467725" cy="8096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3334" y="3200400"/>
            <a:ext cx="5377536" cy="2352672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5"/>
          <a:srcRect r="420"/>
          <a:stretch>
            <a:fillRect/>
          </a:stretch>
        </p:blipFill>
        <p:spPr>
          <a:xfrm>
            <a:off x="6524625" y="3200400"/>
            <a:ext cx="4277334" cy="2352534"/>
          </a:xfrm>
          <a:prstGeom prst="rect">
            <a:avLst/>
          </a:prstGeom>
        </p:spPr>
      </p:pic>
      <p:sp>
        <p:nvSpPr>
          <p:cNvPr id="123" name="가로 글상자 122"/>
          <p:cNvSpPr txBox="1"/>
          <p:nvPr/>
        </p:nvSpPr>
        <p:spPr>
          <a:xfrm>
            <a:off x="1063334" y="5739332"/>
            <a:ext cx="9762780" cy="345238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머신러닝의 성능을 검증을 위해  Training set과 Test set을 분리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191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49;p1"/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51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전처리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8553102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데이터셋 분리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( </a:t>
            </a:r>
            <a:r>
              <a:rPr lang="en-US" altLang="ko-KR" sz="16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Train Data / Validation Data / Test Data 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)</a:t>
            </a:r>
            <a:endParaRPr lang="en-US" altLang="ko-KR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5470" y="2207628"/>
            <a:ext cx="5706099" cy="3299993"/>
          </a:xfrm>
          <a:prstGeom prst="rect">
            <a:avLst/>
          </a:prstGeom>
        </p:spPr>
      </p:pic>
      <p:sp>
        <p:nvSpPr>
          <p:cNvPr id="127" name="가로 글상자 126"/>
          <p:cNvSpPr txBox="1"/>
          <p:nvPr/>
        </p:nvSpPr>
        <p:spPr>
          <a:xfrm>
            <a:off x="6905329" y="2660752"/>
            <a:ext cx="3540417" cy="2393744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학습 데이터로 모델을 학습시킨 후, 검증 데이터에서 성능을 평가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검증 데이터에서 성능이 떨어지면 모델의 하이퍼파라미터를 조정하거나 새로운 모델을 시도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최적화된 모델은 테스트 데이터에서 최종 평가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128" name="그룹 127"/>
          <p:cNvGrpSpPr/>
          <p:nvPr/>
        </p:nvGrpSpPr>
        <p:grpSpPr>
          <a:xfrm rot="0">
            <a:off x="-2404" y="6081028"/>
            <a:ext cx="3523093" cy="428072"/>
            <a:chOff x="-2404" y="5900053"/>
            <a:chExt cx="3523093" cy="428072"/>
          </a:xfrm>
        </p:grpSpPr>
        <p:sp>
          <p:nvSpPr>
            <p:cNvPr id="129" name="Google Shape;601;p61"/>
            <p:cNvSpPr/>
            <p:nvPr/>
          </p:nvSpPr>
          <p:spPr>
            <a:xfrm rot="10800000">
              <a:off x="-2404" y="5900053"/>
              <a:ext cx="3348854" cy="335647"/>
            </a:xfrm>
            <a:custGeom>
              <a:avLst/>
              <a:gd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ffffff">
                  <a:alpha val="100000"/>
                </a:srgbClr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0" name="Google Shape;602;p61"/>
            <p:cNvSpPr/>
            <p:nvPr/>
          </p:nvSpPr>
          <p:spPr>
            <a:xfrm rot="10800000">
              <a:off x="3336114" y="6143275"/>
              <a:ext cx="184575" cy="184850"/>
            </a:xfrm>
            <a:custGeom>
              <a:avLst/>
              <a:gd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fff">
                  <a:alpha val="100000"/>
                </a:srgbClr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165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전처리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8553102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데이터셋 분리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( </a:t>
            </a:r>
            <a:r>
              <a:rPr lang="en-US" altLang="ko-KR" sz="16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Train Data / Validation Data / Test Data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)</a:t>
            </a:r>
            <a:endParaRPr lang="en-US" altLang="ko-KR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3"/>
          <a:srcRect l="4660" r="9310"/>
          <a:stretch>
            <a:fillRect/>
          </a:stretch>
        </p:blipFill>
        <p:spPr>
          <a:xfrm>
            <a:off x="277371" y="2400558"/>
            <a:ext cx="2082258" cy="2994937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08432" y="2400558"/>
            <a:ext cx="2142289" cy="2995045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09050" y="2400558"/>
            <a:ext cx="2190322" cy="2995073"/>
          </a:xfrm>
          <a:prstGeom prst="rect">
            <a:avLst/>
          </a:prstGeom>
        </p:spPr>
      </p:pic>
      <p:sp>
        <p:nvSpPr>
          <p:cNvPr id="138" name="Rectangle: Diagonal Corners Snipped 10"/>
          <p:cNvSpPr/>
          <p:nvPr/>
        </p:nvSpPr>
        <p:spPr>
          <a:xfrm>
            <a:off x="2438839" y="2400558"/>
            <a:ext cx="1585609" cy="540067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Train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(80%), 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Test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(20%) 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39" name="Rectangle: Diagonal Corners Snipped 10"/>
          <p:cNvSpPr/>
          <p:nvPr/>
        </p:nvSpPr>
        <p:spPr>
          <a:xfrm>
            <a:off x="6429931" y="2400558"/>
            <a:ext cx="1585609" cy="72009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Train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(60%),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Validation 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(20%)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 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Test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(20%) 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40" name="Rectangle: Diagonal Corners Snipped 10"/>
          <p:cNvSpPr/>
          <p:nvPr/>
        </p:nvSpPr>
        <p:spPr>
          <a:xfrm>
            <a:off x="10478581" y="2400558"/>
            <a:ext cx="1585609" cy="72009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Train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0%),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Validation 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0%)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 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Test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(20%) 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cxnSp>
        <p:nvCxnSpPr>
          <p:cNvPr id="141" name="Straight Connector 2"/>
          <p:cNvCxnSpPr/>
          <p:nvPr/>
        </p:nvCxnSpPr>
        <p:spPr>
          <a:xfrm rot="16200000">
            <a:off x="1228314" y="4157714"/>
            <a:ext cx="2448306" cy="27256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</p:cxnSp>
      <p:cxnSp>
        <p:nvCxnSpPr>
          <p:cNvPr id="143" name="Straight Connector 2"/>
          <p:cNvCxnSpPr/>
          <p:nvPr/>
        </p:nvCxnSpPr>
        <p:spPr>
          <a:xfrm rot="16200000">
            <a:off x="5309418" y="4247835"/>
            <a:ext cx="2268283" cy="27256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</p:cxnSp>
      <p:cxnSp>
        <p:nvCxnSpPr>
          <p:cNvPr id="144" name="Straight Connector 2"/>
          <p:cNvCxnSpPr/>
          <p:nvPr/>
        </p:nvCxnSpPr>
        <p:spPr>
          <a:xfrm rot="16200000">
            <a:off x="9358068" y="4247861"/>
            <a:ext cx="2268283" cy="27256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</p:cxnSp>
      <p:sp>
        <p:nvSpPr>
          <p:cNvPr id="145" name="가로 글상자 144"/>
          <p:cNvSpPr txBox="1"/>
          <p:nvPr/>
        </p:nvSpPr>
        <p:spPr>
          <a:xfrm>
            <a:off x="2483997" y="2999828"/>
            <a:ext cx="1687372" cy="2275117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모델이 더 많은 데이터를 학습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marR="0" lvl="8" indent="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marR="0" lvl="8" indent="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가장 낮은 MSE(6.05)를 기록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marR="0" lvl="8" indent="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marR="0" lvl="8" indent="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가장 높은 F1 Score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(0.91)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를 기록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46" name="가로 글상자 145"/>
          <p:cNvSpPr txBox="1"/>
          <p:nvPr/>
        </p:nvSpPr>
        <p:spPr>
          <a:xfrm>
            <a:off x="6462849" y="3168680"/>
            <a:ext cx="1566145" cy="2277715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학습 데이터가 줄어드는 대신 검증 데이터 추가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하이퍼파라미터 튜닝을 통해 모델 최적화 가능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모델의 일반화 성능을 보장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47" name="가로 글상자 146"/>
          <p:cNvSpPr txBox="1"/>
          <p:nvPr/>
        </p:nvSpPr>
        <p:spPr>
          <a:xfrm>
            <a:off x="10491923" y="3142484"/>
            <a:ext cx="1576252" cy="2275336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가장 높은 MSE(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16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)를 기록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검증 데이터 비율이 낮아 최적화에 제한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MSE가 높아, 일반화 성능이 다소 부족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48" name="Text Box 217"/>
          <p:cNvSpPr txBox="1">
            <a:spLocks noChangeArrowheads="1"/>
          </p:cNvSpPr>
          <p:nvPr/>
        </p:nvSpPr>
        <p:spPr>
          <a:xfrm>
            <a:off x="687288" y="5632533"/>
            <a:ext cx="10439315" cy="724699"/>
          </a:xfrm>
          <a:prstGeom prst="rect">
            <a:avLst/>
          </a:prstGeom>
          <a:gradFill flip="none" rotWithShape="1">
            <a:gsLst>
              <a:gs pos="0">
                <a:srgbClr val="11366d">
                  <a:alpha val="100000"/>
                </a:srgbClr>
              </a:gs>
              <a:gs pos="58000">
                <a:srgbClr val="003e8c">
                  <a:alpha val="100000"/>
                </a:srgbClr>
              </a:gs>
              <a:gs pos="100000">
                <a:srgbClr val="1592b1">
                  <a:alpha val="100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  <a:effectLst/>
        </p:spPr>
        <p:txBody>
          <a:bodyPr wrap="none" lIns="0" tIns="0" rIns="0" bIns="0" anchor="ctr"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0" cap="none" spc="0" normalizeH="0" baseline="0" mc:Ignorable="hp" hp:hslEmbossed="0">
                <a:solidFill>
                  <a:srgbClr val="e9ae2b"/>
                </a:solidFill>
                <a:latin typeface="맑은 고딕"/>
                <a:ea typeface="맑은 고딕"/>
              </a:rPr>
              <a:t>Train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0" cap="none" spc="0" normalizeH="0" baseline="0" mc:Ignorable="hp" hp:hslEmbossed="0">
                <a:solidFill>
                  <a:srgbClr val="e9ae2b"/>
                </a:solidFill>
                <a:latin typeface="맑은 고딕"/>
                <a:ea typeface="맑은 고딕"/>
              </a:rPr>
              <a:t>(60%),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0" cap="none" spc="0" normalizeH="0" baseline="0" mc:Ignorable="hp" hp:hslEmbossed="0">
                <a:solidFill>
                  <a:srgbClr val="e9ae2b"/>
                </a:solidFill>
                <a:latin typeface="맑은 고딕"/>
                <a:ea typeface="맑은 고딕"/>
              </a:rPr>
              <a:t>Validation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0" cap="none" spc="0" normalizeH="0" baseline="0" mc:Ignorable="hp" hp:hslEmbossed="0">
                <a:solidFill>
                  <a:srgbClr val="e9ae2b"/>
                </a:solidFill>
                <a:latin typeface="맑은 고딕"/>
                <a:ea typeface="맑은 고딕"/>
              </a:rPr>
              <a:t>(20%),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0" cap="none" spc="0" normalizeH="0" baseline="0" mc:Ignorable="hp" hp:hslEmbossed="0">
                <a:solidFill>
                  <a:srgbClr val="e9ae2b"/>
                </a:solidFill>
                <a:latin typeface="맑은 고딕"/>
                <a:ea typeface="맑은 고딕"/>
              </a:rPr>
              <a:t>Test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0" cap="none" spc="0" normalizeH="0" baseline="0" mc:Ignorable="hp" hp:hslEmbossed="0">
                <a:solidFill>
                  <a:srgbClr val="e9ae2b"/>
                </a:solidFill>
                <a:latin typeface="맑은 고딕"/>
                <a:ea typeface="맑은 고딕"/>
              </a:rPr>
              <a:t>(20%)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0" cap="none" spc="0" normalizeH="0" baseline="0" mc:Ignorable="hp" hp:hslEmbossed="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모델의 최적화와 일반화 성능을 동시에 달성, 신뢰성 높은 결과를 제공</a:t>
            </a:r>
            <a:endParaRPr lang="ko-KR" altLang="en-US" sz="2000" b="1">
              <a:solidFill>
                <a:schemeClr val="lt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4096544" y="2258219"/>
            <a:ext cx="4048125" cy="3254375"/>
          </a:xfrm>
          <a:prstGeom prst="rect">
            <a:avLst/>
          </a:prstGeom>
          <a:noFill/>
          <a:ln w="12700">
            <a:solidFill>
              <a:srgbClr val="e9ae2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91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1" animBg="1"/>
      <p:bldP spid="140" grpId="2" animBg="1"/>
      <p:bldP spid="141" grpId="3" animBg="1"/>
      <p:bldP spid="143" grpId="4" animBg="1"/>
      <p:bldP spid="144" grpId="5" animBg="1"/>
      <p:bldP spid="145" grpId="6" animBg="1"/>
      <p:bldP spid="146" grpId="7" animBg="1"/>
      <p:bldP spid="147" grpId="8" animBg="1"/>
      <p:bldP spid="148" grpId="9" animBg="1"/>
      <p:bldP spid="167" grpId="10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전처리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8553102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정규화 (Normalization)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7394" y="2220179"/>
            <a:ext cx="4070118" cy="1241939"/>
          </a:xfrm>
          <a:prstGeom prst="rect">
            <a:avLst/>
          </a:prstGeom>
        </p:spPr>
      </p:pic>
      <p:sp>
        <p:nvSpPr>
          <p:cNvPr id="117" name="가로 글상자 116"/>
          <p:cNvSpPr txBox="1"/>
          <p:nvPr/>
        </p:nvSpPr>
        <p:spPr>
          <a:xfrm>
            <a:off x="7522083" y="3765928"/>
            <a:ext cx="3932125" cy="2137667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학습의 효율화 증가를 위해 데이터의 범위를 0과 1 사이로 조정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Min-Max 정규화사용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marR="0" lvl="8" indent="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서로 다른 특성의 값 범위가 균일해져 모델 학습 과정에서 특정 특성이 지배적으로 작용하는 것을 방지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199087" y="2592486"/>
            <a:ext cx="6162465" cy="3629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f2f2f2"/>
                </a:solidFill>
                <a:latin typeface="맑은 고딕"/>
                <a:ea typeface="맑은 고딕"/>
              </a:rPr>
              <a:t># Min-Max 정규화를 적용할 Scaler 객체 생성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f2f2f2"/>
              </a:solidFill>
              <a:latin typeface="맑은 고딕"/>
              <a:ea typeface="맑은 고딕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5199087" y="2935386"/>
            <a:ext cx="5269231" cy="3629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lvl="0"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f2f2f2"/>
                </a:solidFill>
                <a:latin typeface="맑은 고딕"/>
                <a:ea typeface="맑은 고딕"/>
              </a:rPr>
              <a:t># 특성 데이터를 0~1로 정규화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f2f2f2"/>
              </a:solidFill>
              <a:latin typeface="맑은 고딕"/>
              <a:ea typeface="맑은 고딕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5183" y="3636348"/>
            <a:ext cx="6414471" cy="247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0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1a4cc8"/>
            </a:gs>
            <a:gs pos="47000">
              <a:srgbClr val="1949c0"/>
            </a:gs>
            <a:gs pos="100000">
              <a:srgbClr val="df80e1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81;p2"/>
          <p:cNvSpPr/>
          <p:nvPr/>
        </p:nvSpPr>
        <p:spPr>
          <a:xfrm rot="10800000" flipH="1">
            <a:off x="-859405" y="394145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9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646037" y="623128"/>
            <a:ext cx="486110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분석배경</a:t>
            </a:r>
            <a:endParaRPr sz="5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1472382" y="988963"/>
            <a:ext cx="358200" cy="323701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11472382" y="1452639"/>
            <a:ext cx="3582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2"/>
          <p:cNvSpPr/>
          <p:nvPr/>
        </p:nvSpPr>
        <p:spPr>
          <a:xfrm rot="10800000">
            <a:off x="-2404" y="6271536"/>
            <a:ext cx="3348854" cy="335647"/>
          </a:xfrm>
          <a:custGeom>
            <a:avLst/>
            <a:gdLst/>
            <a:ahLst/>
            <a:cxnLst/>
            <a:rect l="l" t="t" r="r" b="b"/>
            <a:pathLst>
              <a:path w="129732" h="21884" fill="none" extrusionOk="0">
                <a:moveTo>
                  <a:pt x="129731" y="11311"/>
                </a:moveTo>
                <a:lnTo>
                  <a:pt x="100335" y="11311"/>
                </a:lnTo>
                <a:lnTo>
                  <a:pt x="89738" y="21884"/>
                </a:lnTo>
                <a:lnTo>
                  <a:pt x="34529" y="21884"/>
                </a:lnTo>
                <a:lnTo>
                  <a:pt x="12633" y="0"/>
                </a:lnTo>
                <a:lnTo>
                  <a:pt x="1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2"/>
          <p:cNvSpPr/>
          <p:nvPr/>
        </p:nvSpPr>
        <p:spPr>
          <a:xfrm rot="10800000">
            <a:off x="3336114" y="6514758"/>
            <a:ext cx="184575" cy="184850"/>
          </a:xfrm>
          <a:custGeom>
            <a:avLst/>
            <a:gdLst/>
            <a:ahLst/>
            <a:cxnLst/>
            <a:rect l="l" t="t" r="r" b="b"/>
            <a:pathLst>
              <a:path w="7383" h="7394" fill="none" extrusionOk="0">
                <a:moveTo>
                  <a:pt x="1" y="3691"/>
                </a:moveTo>
                <a:cubicBezTo>
                  <a:pt x="1" y="1643"/>
                  <a:pt x="1644" y="0"/>
                  <a:pt x="3692" y="0"/>
                </a:cubicBezTo>
                <a:cubicBezTo>
                  <a:pt x="5728" y="0"/>
                  <a:pt x="7383" y="1643"/>
                  <a:pt x="7383" y="3691"/>
                </a:cubicBezTo>
                <a:cubicBezTo>
                  <a:pt x="7383" y="5727"/>
                  <a:pt x="5728" y="7382"/>
                  <a:pt x="3692" y="7382"/>
                </a:cubicBezTo>
                <a:cubicBezTo>
                  <a:pt x="1644" y="7394"/>
                  <a:pt x="1" y="5727"/>
                  <a:pt x="1" y="369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" name="Google Shape;90;p2"/>
          <p:cNvGrpSpPr/>
          <p:nvPr/>
        </p:nvGrpSpPr>
        <p:grpSpPr>
          <a:xfrm rot="5400000" flipH="1">
            <a:off x="9771321" y="1188803"/>
            <a:ext cx="2947684" cy="527672"/>
            <a:chOff x="1358103" y="3291921"/>
            <a:chExt cx="3368397" cy="603054"/>
          </a:xfrm>
        </p:grpSpPr>
        <p:sp>
          <p:nvSpPr>
            <p:cNvPr id="91" name="Google Shape;91;p2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1" name="그림 10" descr="야외, 도로, 하늘, 자동차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504272"/>
            <a:ext cx="4902665" cy="2438564"/>
          </a:xfrm>
          <a:prstGeom prst="rect">
            <a:avLst/>
          </a:prstGeom>
        </p:spPr>
      </p:pic>
      <p:pic>
        <p:nvPicPr>
          <p:cNvPr id="7" name="그림 6" descr="텍스트, 타이어, 자동차, 자동차 부품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354776"/>
            <a:ext cx="3685818" cy="20732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39B4A1-1458-EF8E-2207-74647FFB6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26" y="1902087"/>
            <a:ext cx="4906480" cy="3025755"/>
          </a:xfrm>
          <a:prstGeom prst="rect">
            <a:avLst/>
          </a:prstGeom>
        </p:spPr>
      </p:pic>
      <p:sp>
        <p:nvSpPr>
          <p:cNvPr id="16" name="Google Shape;95;p2">
            <a:extLst>
              <a:ext uri="{FF2B5EF4-FFF2-40B4-BE49-F238E27FC236}">
                <a16:creationId xmlns:a16="http://schemas.microsoft.com/office/drawing/2014/main" id="{CBE3198B-1C20-FA86-64D7-9F84F731AEC6}"/>
              </a:ext>
            </a:extLst>
          </p:cNvPr>
          <p:cNvSpPr/>
          <p:nvPr/>
        </p:nvSpPr>
        <p:spPr>
          <a:xfrm>
            <a:off x="5906945" y="4942861"/>
            <a:ext cx="544378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 err="1">
                <a:solidFill>
                  <a:schemeClr val="lt1"/>
                </a:solidFill>
                <a:latin typeface="Malgun Gothic"/>
                <a:ea typeface="Malgun Gothic"/>
              </a:rPr>
              <a:t>도로위</a:t>
            </a:r>
            <a:r>
              <a:rPr lang="ko-KR" altLang="en-US" sz="1800" b="1" dirty="0">
                <a:solidFill>
                  <a:schemeClr val="lt1"/>
                </a:solidFill>
                <a:latin typeface="Malgun Gothic"/>
                <a:ea typeface="Malgun Gothic"/>
              </a:rPr>
              <a:t> 발생한 </a:t>
            </a:r>
            <a:r>
              <a:rPr lang="ko-KR" altLang="en-US" sz="1800" b="1" dirty="0" err="1">
                <a:solidFill>
                  <a:schemeClr val="lt1"/>
                </a:solidFill>
                <a:latin typeface="Malgun Gothic"/>
                <a:ea typeface="Malgun Gothic"/>
              </a:rPr>
              <a:t>포트홀</a:t>
            </a:r>
            <a:r>
              <a:rPr lang="ko-KR" altLang="en-US" sz="1800" b="1" dirty="0">
                <a:solidFill>
                  <a:schemeClr val="lt1"/>
                </a:solidFill>
                <a:latin typeface="Malgun Gothic"/>
                <a:ea typeface="Malgun Gothic"/>
              </a:rPr>
              <a:t> </a:t>
            </a:r>
            <a:r>
              <a:rPr lang="en-US" altLang="ko-KR" sz="1800" b="1" dirty="0">
                <a:solidFill>
                  <a:schemeClr val="lt1"/>
                </a:solidFill>
                <a:latin typeface="Malgun Gothic"/>
                <a:ea typeface="Malgun Gothic"/>
              </a:rPr>
              <a:t>2</a:t>
            </a:r>
            <a:r>
              <a:rPr lang="ko-KR" altLang="en-US" sz="1800" b="1" dirty="0">
                <a:solidFill>
                  <a:schemeClr val="lt1"/>
                </a:solidFill>
                <a:latin typeface="Malgun Gothic"/>
                <a:ea typeface="Malgun Gothic"/>
              </a:rPr>
              <a:t>차 사고 위험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E602D098-7FC4-E61F-3532-4093E271CA79}"/>
              </a:ext>
            </a:extLst>
          </p:cNvPr>
          <p:cNvSpPr txBox="1"/>
          <p:nvPr/>
        </p:nvSpPr>
        <p:spPr>
          <a:xfrm>
            <a:off x="646037" y="4986758"/>
            <a:ext cx="51272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구로구 도로의 </a:t>
            </a:r>
            <a:r>
              <a:rPr lang="ko-KR" altLang="en-US" sz="18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포트홀</a:t>
            </a:r>
            <a:r>
              <a:rPr lang="ko-KR" alt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년별</a:t>
            </a:r>
            <a:r>
              <a:rPr lang="ko-KR" altLang="en-US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보수 건수</a:t>
            </a:r>
            <a:r>
              <a:rPr lang="en-US" altLang="ko-KR" sz="18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(‘19~’24)</a:t>
            </a:r>
            <a:endParaRPr sz="18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자유형 110">
            <a:extLst>
              <a:ext uri="{FF2B5EF4-FFF2-40B4-BE49-F238E27FC236}">
                <a16:creationId xmlns:a16="http://schemas.microsoft.com/office/drawing/2014/main" id="{86E32B18-2379-2A6A-B620-7EC1C965F3E0}"/>
              </a:ext>
            </a:extLst>
          </p:cNvPr>
          <p:cNvSpPr/>
          <p:nvPr/>
        </p:nvSpPr>
        <p:spPr>
          <a:xfrm rot="19499477" flipV="1">
            <a:off x="3074456" y="2373673"/>
            <a:ext cx="2369326" cy="543722"/>
          </a:xfrm>
          <a:custGeom>
            <a:avLst/>
            <a:gdLst>
              <a:gd name="connsiteX0" fmla="*/ 0 w 1170130"/>
              <a:gd name="connsiteY0" fmla="*/ 144899 h 579597"/>
              <a:gd name="connsiteX1" fmla="*/ 880332 w 1170130"/>
              <a:gd name="connsiteY1" fmla="*/ 144899 h 579597"/>
              <a:gd name="connsiteX2" fmla="*/ 880332 w 1170130"/>
              <a:gd name="connsiteY2" fmla="*/ 0 h 579597"/>
              <a:gd name="connsiteX3" fmla="*/ 1170130 w 1170130"/>
              <a:gd name="connsiteY3" fmla="*/ 289799 h 579597"/>
              <a:gd name="connsiteX4" fmla="*/ 880332 w 1170130"/>
              <a:gd name="connsiteY4" fmla="*/ 579597 h 579597"/>
              <a:gd name="connsiteX5" fmla="*/ 880332 w 1170130"/>
              <a:gd name="connsiteY5" fmla="*/ 434698 h 579597"/>
              <a:gd name="connsiteX6" fmla="*/ 0 w 1170130"/>
              <a:gd name="connsiteY6" fmla="*/ 434698 h 579597"/>
              <a:gd name="connsiteX7" fmla="*/ 0 w 1170130"/>
              <a:gd name="connsiteY7" fmla="*/ 144899 h 579597"/>
              <a:gd name="connsiteX0" fmla="*/ 0 w 1170130"/>
              <a:gd name="connsiteY0" fmla="*/ 144899 h 579597"/>
              <a:gd name="connsiteX1" fmla="*/ 880332 w 1170130"/>
              <a:gd name="connsiteY1" fmla="*/ 144899 h 579597"/>
              <a:gd name="connsiteX2" fmla="*/ 880332 w 1170130"/>
              <a:gd name="connsiteY2" fmla="*/ 0 h 579597"/>
              <a:gd name="connsiteX3" fmla="*/ 1170130 w 1170130"/>
              <a:gd name="connsiteY3" fmla="*/ 289799 h 579597"/>
              <a:gd name="connsiteX4" fmla="*/ 880332 w 1170130"/>
              <a:gd name="connsiteY4" fmla="*/ 579597 h 579597"/>
              <a:gd name="connsiteX5" fmla="*/ 880332 w 1170130"/>
              <a:gd name="connsiteY5" fmla="*/ 434698 h 579597"/>
              <a:gd name="connsiteX6" fmla="*/ 0 w 1170130"/>
              <a:gd name="connsiteY6" fmla="*/ 144899 h 579597"/>
              <a:gd name="connsiteX0" fmla="*/ 0 w 1170130"/>
              <a:gd name="connsiteY0" fmla="*/ 424814 h 579597"/>
              <a:gd name="connsiteX1" fmla="*/ 880332 w 1170130"/>
              <a:gd name="connsiteY1" fmla="*/ 144899 h 579597"/>
              <a:gd name="connsiteX2" fmla="*/ 880332 w 1170130"/>
              <a:gd name="connsiteY2" fmla="*/ 0 h 579597"/>
              <a:gd name="connsiteX3" fmla="*/ 1170130 w 1170130"/>
              <a:gd name="connsiteY3" fmla="*/ 289799 h 579597"/>
              <a:gd name="connsiteX4" fmla="*/ 880332 w 1170130"/>
              <a:gd name="connsiteY4" fmla="*/ 579597 h 579597"/>
              <a:gd name="connsiteX5" fmla="*/ 880332 w 1170130"/>
              <a:gd name="connsiteY5" fmla="*/ 434698 h 579597"/>
              <a:gd name="connsiteX6" fmla="*/ 0 w 1170130"/>
              <a:gd name="connsiteY6" fmla="*/ 424814 h 579597"/>
              <a:gd name="connsiteX0" fmla="*/ 0 w 1170130"/>
              <a:gd name="connsiteY0" fmla="*/ 424814 h 579597"/>
              <a:gd name="connsiteX1" fmla="*/ 880332 w 1170130"/>
              <a:gd name="connsiteY1" fmla="*/ 144899 h 579597"/>
              <a:gd name="connsiteX2" fmla="*/ 880332 w 1170130"/>
              <a:gd name="connsiteY2" fmla="*/ 0 h 579597"/>
              <a:gd name="connsiteX3" fmla="*/ 1170130 w 1170130"/>
              <a:gd name="connsiteY3" fmla="*/ 289799 h 579597"/>
              <a:gd name="connsiteX4" fmla="*/ 880332 w 1170130"/>
              <a:gd name="connsiteY4" fmla="*/ 579597 h 579597"/>
              <a:gd name="connsiteX5" fmla="*/ 880332 w 1170130"/>
              <a:gd name="connsiteY5" fmla="*/ 434698 h 579597"/>
              <a:gd name="connsiteX6" fmla="*/ 0 w 1170130"/>
              <a:gd name="connsiteY6" fmla="*/ 424814 h 579597"/>
              <a:gd name="connsiteX0" fmla="*/ 0 w 1170130"/>
              <a:gd name="connsiteY0" fmla="*/ 424814 h 579597"/>
              <a:gd name="connsiteX1" fmla="*/ 880332 w 1170130"/>
              <a:gd name="connsiteY1" fmla="*/ 144899 h 579597"/>
              <a:gd name="connsiteX2" fmla="*/ 880332 w 1170130"/>
              <a:gd name="connsiteY2" fmla="*/ 0 h 579597"/>
              <a:gd name="connsiteX3" fmla="*/ 1170130 w 1170130"/>
              <a:gd name="connsiteY3" fmla="*/ 289799 h 579597"/>
              <a:gd name="connsiteX4" fmla="*/ 880332 w 1170130"/>
              <a:gd name="connsiteY4" fmla="*/ 579597 h 579597"/>
              <a:gd name="connsiteX5" fmla="*/ 880332 w 1170130"/>
              <a:gd name="connsiteY5" fmla="*/ 434698 h 579597"/>
              <a:gd name="connsiteX6" fmla="*/ 0 w 1170130"/>
              <a:gd name="connsiteY6" fmla="*/ 424814 h 579597"/>
              <a:gd name="connsiteX0" fmla="*/ 0 w 1170130"/>
              <a:gd name="connsiteY0" fmla="*/ 424814 h 579597"/>
              <a:gd name="connsiteX1" fmla="*/ 880332 w 1170130"/>
              <a:gd name="connsiteY1" fmla="*/ 144899 h 579597"/>
              <a:gd name="connsiteX2" fmla="*/ 880332 w 1170130"/>
              <a:gd name="connsiteY2" fmla="*/ 0 h 579597"/>
              <a:gd name="connsiteX3" fmla="*/ 1170130 w 1170130"/>
              <a:gd name="connsiteY3" fmla="*/ 289799 h 579597"/>
              <a:gd name="connsiteX4" fmla="*/ 880332 w 1170130"/>
              <a:gd name="connsiteY4" fmla="*/ 579597 h 579597"/>
              <a:gd name="connsiteX5" fmla="*/ 880332 w 1170130"/>
              <a:gd name="connsiteY5" fmla="*/ 434698 h 579597"/>
              <a:gd name="connsiteX6" fmla="*/ 0 w 1170130"/>
              <a:gd name="connsiteY6" fmla="*/ 424814 h 579597"/>
              <a:gd name="connsiteX0" fmla="*/ 0 w 1170130"/>
              <a:gd name="connsiteY0" fmla="*/ 424814 h 579597"/>
              <a:gd name="connsiteX1" fmla="*/ 880332 w 1170130"/>
              <a:gd name="connsiteY1" fmla="*/ 144899 h 579597"/>
              <a:gd name="connsiteX2" fmla="*/ 880332 w 1170130"/>
              <a:gd name="connsiteY2" fmla="*/ 0 h 579597"/>
              <a:gd name="connsiteX3" fmla="*/ 1170130 w 1170130"/>
              <a:gd name="connsiteY3" fmla="*/ 289799 h 579597"/>
              <a:gd name="connsiteX4" fmla="*/ 880332 w 1170130"/>
              <a:gd name="connsiteY4" fmla="*/ 579597 h 579597"/>
              <a:gd name="connsiteX5" fmla="*/ 880332 w 1170130"/>
              <a:gd name="connsiteY5" fmla="*/ 434698 h 579597"/>
              <a:gd name="connsiteX6" fmla="*/ 0 w 1170130"/>
              <a:gd name="connsiteY6" fmla="*/ 424814 h 579597"/>
              <a:gd name="connsiteX0" fmla="*/ 0 w 1170130"/>
              <a:gd name="connsiteY0" fmla="*/ 579597 h 579597"/>
              <a:gd name="connsiteX1" fmla="*/ 880332 w 1170130"/>
              <a:gd name="connsiteY1" fmla="*/ 144899 h 579597"/>
              <a:gd name="connsiteX2" fmla="*/ 880332 w 1170130"/>
              <a:gd name="connsiteY2" fmla="*/ 0 h 579597"/>
              <a:gd name="connsiteX3" fmla="*/ 1170130 w 1170130"/>
              <a:gd name="connsiteY3" fmla="*/ 289799 h 579597"/>
              <a:gd name="connsiteX4" fmla="*/ 880332 w 1170130"/>
              <a:gd name="connsiteY4" fmla="*/ 579597 h 579597"/>
              <a:gd name="connsiteX5" fmla="*/ 880332 w 1170130"/>
              <a:gd name="connsiteY5" fmla="*/ 434698 h 579597"/>
              <a:gd name="connsiteX6" fmla="*/ 0 w 1170130"/>
              <a:gd name="connsiteY6" fmla="*/ 579597 h 579597"/>
              <a:gd name="connsiteX0" fmla="*/ 836 w 1170966"/>
              <a:gd name="connsiteY0" fmla="*/ 579597 h 579597"/>
              <a:gd name="connsiteX1" fmla="*/ 881168 w 1170966"/>
              <a:gd name="connsiteY1" fmla="*/ 144899 h 579597"/>
              <a:gd name="connsiteX2" fmla="*/ 881168 w 1170966"/>
              <a:gd name="connsiteY2" fmla="*/ 0 h 579597"/>
              <a:gd name="connsiteX3" fmla="*/ 1170966 w 1170966"/>
              <a:gd name="connsiteY3" fmla="*/ 289799 h 579597"/>
              <a:gd name="connsiteX4" fmla="*/ 881168 w 1170966"/>
              <a:gd name="connsiteY4" fmla="*/ 579597 h 579597"/>
              <a:gd name="connsiteX5" fmla="*/ 881168 w 1170966"/>
              <a:gd name="connsiteY5" fmla="*/ 434698 h 579597"/>
              <a:gd name="connsiteX6" fmla="*/ 836 w 1170966"/>
              <a:gd name="connsiteY6" fmla="*/ 579597 h 579597"/>
              <a:gd name="connsiteX0" fmla="*/ 836 w 1170966"/>
              <a:gd name="connsiteY0" fmla="*/ 579597 h 579597"/>
              <a:gd name="connsiteX1" fmla="*/ 881168 w 1170966"/>
              <a:gd name="connsiteY1" fmla="*/ 144899 h 579597"/>
              <a:gd name="connsiteX2" fmla="*/ 881168 w 1170966"/>
              <a:gd name="connsiteY2" fmla="*/ 0 h 579597"/>
              <a:gd name="connsiteX3" fmla="*/ 1170966 w 1170966"/>
              <a:gd name="connsiteY3" fmla="*/ 289799 h 579597"/>
              <a:gd name="connsiteX4" fmla="*/ 881168 w 1170966"/>
              <a:gd name="connsiteY4" fmla="*/ 579597 h 579597"/>
              <a:gd name="connsiteX5" fmla="*/ 881168 w 1170966"/>
              <a:gd name="connsiteY5" fmla="*/ 434698 h 579597"/>
              <a:gd name="connsiteX6" fmla="*/ 836 w 1170966"/>
              <a:gd name="connsiteY6" fmla="*/ 579597 h 579597"/>
              <a:gd name="connsiteX0" fmla="*/ 836 w 1170966"/>
              <a:gd name="connsiteY0" fmla="*/ 579597 h 579597"/>
              <a:gd name="connsiteX1" fmla="*/ 881168 w 1170966"/>
              <a:gd name="connsiteY1" fmla="*/ 144899 h 579597"/>
              <a:gd name="connsiteX2" fmla="*/ 881168 w 1170966"/>
              <a:gd name="connsiteY2" fmla="*/ 0 h 579597"/>
              <a:gd name="connsiteX3" fmla="*/ 1170966 w 1170966"/>
              <a:gd name="connsiteY3" fmla="*/ 289799 h 579597"/>
              <a:gd name="connsiteX4" fmla="*/ 881168 w 1170966"/>
              <a:gd name="connsiteY4" fmla="*/ 579597 h 579597"/>
              <a:gd name="connsiteX5" fmla="*/ 881168 w 1170966"/>
              <a:gd name="connsiteY5" fmla="*/ 434698 h 579597"/>
              <a:gd name="connsiteX6" fmla="*/ 836 w 1170966"/>
              <a:gd name="connsiteY6" fmla="*/ 579597 h 579597"/>
              <a:gd name="connsiteX0" fmla="*/ 836 w 855931"/>
              <a:gd name="connsiteY0" fmla="*/ 579597 h 579597"/>
              <a:gd name="connsiteX1" fmla="*/ 566133 w 855931"/>
              <a:gd name="connsiteY1" fmla="*/ 144899 h 579597"/>
              <a:gd name="connsiteX2" fmla="*/ 566133 w 855931"/>
              <a:gd name="connsiteY2" fmla="*/ 0 h 579597"/>
              <a:gd name="connsiteX3" fmla="*/ 855931 w 855931"/>
              <a:gd name="connsiteY3" fmla="*/ 289799 h 579597"/>
              <a:gd name="connsiteX4" fmla="*/ 566133 w 855931"/>
              <a:gd name="connsiteY4" fmla="*/ 579597 h 579597"/>
              <a:gd name="connsiteX5" fmla="*/ 566133 w 855931"/>
              <a:gd name="connsiteY5" fmla="*/ 434698 h 579597"/>
              <a:gd name="connsiteX6" fmla="*/ 836 w 855931"/>
              <a:gd name="connsiteY6" fmla="*/ 579597 h 579597"/>
              <a:gd name="connsiteX0" fmla="*/ 836 w 855931"/>
              <a:gd name="connsiteY0" fmla="*/ 579597 h 579597"/>
              <a:gd name="connsiteX1" fmla="*/ 564694 w 855931"/>
              <a:gd name="connsiteY1" fmla="*/ 162774 h 579597"/>
              <a:gd name="connsiteX2" fmla="*/ 566133 w 855931"/>
              <a:gd name="connsiteY2" fmla="*/ 0 h 579597"/>
              <a:gd name="connsiteX3" fmla="*/ 855931 w 855931"/>
              <a:gd name="connsiteY3" fmla="*/ 289799 h 579597"/>
              <a:gd name="connsiteX4" fmla="*/ 566133 w 855931"/>
              <a:gd name="connsiteY4" fmla="*/ 579597 h 579597"/>
              <a:gd name="connsiteX5" fmla="*/ 566133 w 855931"/>
              <a:gd name="connsiteY5" fmla="*/ 434698 h 579597"/>
              <a:gd name="connsiteX6" fmla="*/ 836 w 855931"/>
              <a:gd name="connsiteY6" fmla="*/ 579597 h 579597"/>
              <a:gd name="connsiteX0" fmla="*/ 836 w 855931"/>
              <a:gd name="connsiteY0" fmla="*/ 579597 h 579597"/>
              <a:gd name="connsiteX1" fmla="*/ 564694 w 855931"/>
              <a:gd name="connsiteY1" fmla="*/ 162774 h 579597"/>
              <a:gd name="connsiteX2" fmla="*/ 566133 w 855931"/>
              <a:gd name="connsiteY2" fmla="*/ 0 h 579597"/>
              <a:gd name="connsiteX3" fmla="*/ 855931 w 855931"/>
              <a:gd name="connsiteY3" fmla="*/ 289799 h 579597"/>
              <a:gd name="connsiteX4" fmla="*/ 566133 w 855931"/>
              <a:gd name="connsiteY4" fmla="*/ 579597 h 579597"/>
              <a:gd name="connsiteX5" fmla="*/ 563751 w 855931"/>
              <a:gd name="connsiteY5" fmla="*/ 415648 h 579597"/>
              <a:gd name="connsiteX6" fmla="*/ 836 w 855931"/>
              <a:gd name="connsiteY6" fmla="*/ 579597 h 579597"/>
              <a:gd name="connsiteX0" fmla="*/ 836 w 855931"/>
              <a:gd name="connsiteY0" fmla="*/ 579597 h 579597"/>
              <a:gd name="connsiteX1" fmla="*/ 564694 w 855931"/>
              <a:gd name="connsiteY1" fmla="*/ 162774 h 579597"/>
              <a:gd name="connsiteX2" fmla="*/ 566133 w 855931"/>
              <a:gd name="connsiteY2" fmla="*/ 0 h 579597"/>
              <a:gd name="connsiteX3" fmla="*/ 855931 w 855931"/>
              <a:gd name="connsiteY3" fmla="*/ 289799 h 579597"/>
              <a:gd name="connsiteX4" fmla="*/ 566133 w 855931"/>
              <a:gd name="connsiteY4" fmla="*/ 579597 h 579597"/>
              <a:gd name="connsiteX5" fmla="*/ 563751 w 855931"/>
              <a:gd name="connsiteY5" fmla="*/ 415648 h 579597"/>
              <a:gd name="connsiteX6" fmla="*/ 836 w 855931"/>
              <a:gd name="connsiteY6" fmla="*/ 579597 h 579597"/>
              <a:gd name="connsiteX0" fmla="*/ 836 w 855931"/>
              <a:gd name="connsiteY0" fmla="*/ 579597 h 579597"/>
              <a:gd name="connsiteX1" fmla="*/ 564694 w 855931"/>
              <a:gd name="connsiteY1" fmla="*/ 162774 h 579597"/>
              <a:gd name="connsiteX2" fmla="*/ 566133 w 855931"/>
              <a:gd name="connsiteY2" fmla="*/ 0 h 579597"/>
              <a:gd name="connsiteX3" fmla="*/ 855931 w 855931"/>
              <a:gd name="connsiteY3" fmla="*/ 289799 h 579597"/>
              <a:gd name="connsiteX4" fmla="*/ 566133 w 855931"/>
              <a:gd name="connsiteY4" fmla="*/ 579597 h 579597"/>
              <a:gd name="connsiteX5" fmla="*/ 563751 w 855931"/>
              <a:gd name="connsiteY5" fmla="*/ 415648 h 579597"/>
              <a:gd name="connsiteX6" fmla="*/ 836 w 855931"/>
              <a:gd name="connsiteY6" fmla="*/ 579597 h 579597"/>
              <a:gd name="connsiteX0" fmla="*/ 836 w 855931"/>
              <a:gd name="connsiteY0" fmla="*/ 579597 h 579597"/>
              <a:gd name="connsiteX1" fmla="*/ 564694 w 855931"/>
              <a:gd name="connsiteY1" fmla="*/ 162774 h 579597"/>
              <a:gd name="connsiteX2" fmla="*/ 566133 w 855931"/>
              <a:gd name="connsiteY2" fmla="*/ 0 h 579597"/>
              <a:gd name="connsiteX3" fmla="*/ 855931 w 855931"/>
              <a:gd name="connsiteY3" fmla="*/ 289799 h 579597"/>
              <a:gd name="connsiteX4" fmla="*/ 566133 w 855931"/>
              <a:gd name="connsiteY4" fmla="*/ 579597 h 579597"/>
              <a:gd name="connsiteX5" fmla="*/ 563751 w 855931"/>
              <a:gd name="connsiteY5" fmla="*/ 415648 h 579597"/>
              <a:gd name="connsiteX6" fmla="*/ 836 w 855931"/>
              <a:gd name="connsiteY6" fmla="*/ 579597 h 579597"/>
              <a:gd name="connsiteX0" fmla="*/ 11447 w 866542"/>
              <a:gd name="connsiteY0" fmla="*/ 579597 h 579597"/>
              <a:gd name="connsiteX1" fmla="*/ 575305 w 866542"/>
              <a:gd name="connsiteY1" fmla="*/ 162774 h 579597"/>
              <a:gd name="connsiteX2" fmla="*/ 576744 w 866542"/>
              <a:gd name="connsiteY2" fmla="*/ 0 h 579597"/>
              <a:gd name="connsiteX3" fmla="*/ 866542 w 866542"/>
              <a:gd name="connsiteY3" fmla="*/ 289799 h 579597"/>
              <a:gd name="connsiteX4" fmla="*/ 576744 w 866542"/>
              <a:gd name="connsiteY4" fmla="*/ 579597 h 579597"/>
              <a:gd name="connsiteX5" fmla="*/ 574362 w 866542"/>
              <a:gd name="connsiteY5" fmla="*/ 415648 h 579597"/>
              <a:gd name="connsiteX6" fmla="*/ 11447 w 866542"/>
              <a:gd name="connsiteY6" fmla="*/ 579597 h 579597"/>
              <a:gd name="connsiteX0" fmla="*/ 11447 w 866542"/>
              <a:gd name="connsiteY0" fmla="*/ 579597 h 579597"/>
              <a:gd name="connsiteX1" fmla="*/ 575305 w 866542"/>
              <a:gd name="connsiteY1" fmla="*/ 162774 h 579597"/>
              <a:gd name="connsiteX2" fmla="*/ 576744 w 866542"/>
              <a:gd name="connsiteY2" fmla="*/ 0 h 579597"/>
              <a:gd name="connsiteX3" fmla="*/ 866542 w 866542"/>
              <a:gd name="connsiteY3" fmla="*/ 289799 h 579597"/>
              <a:gd name="connsiteX4" fmla="*/ 576744 w 866542"/>
              <a:gd name="connsiteY4" fmla="*/ 579597 h 579597"/>
              <a:gd name="connsiteX5" fmla="*/ 573162 w 866542"/>
              <a:gd name="connsiteY5" fmla="*/ 396617 h 579597"/>
              <a:gd name="connsiteX6" fmla="*/ 11447 w 866542"/>
              <a:gd name="connsiteY6" fmla="*/ 579597 h 579597"/>
              <a:gd name="connsiteX0" fmla="*/ 0 w 855095"/>
              <a:gd name="connsiteY0" fmla="*/ 579597 h 579597"/>
              <a:gd name="connsiteX1" fmla="*/ 563858 w 855095"/>
              <a:gd name="connsiteY1" fmla="*/ 162774 h 579597"/>
              <a:gd name="connsiteX2" fmla="*/ 565297 w 855095"/>
              <a:gd name="connsiteY2" fmla="*/ 0 h 579597"/>
              <a:gd name="connsiteX3" fmla="*/ 855095 w 855095"/>
              <a:gd name="connsiteY3" fmla="*/ 289799 h 579597"/>
              <a:gd name="connsiteX4" fmla="*/ 565297 w 855095"/>
              <a:gd name="connsiteY4" fmla="*/ 579597 h 579597"/>
              <a:gd name="connsiteX5" fmla="*/ 561715 w 855095"/>
              <a:gd name="connsiteY5" fmla="*/ 396617 h 579597"/>
              <a:gd name="connsiteX6" fmla="*/ 0 w 855095"/>
              <a:gd name="connsiteY6" fmla="*/ 579597 h 579597"/>
              <a:gd name="connsiteX0" fmla="*/ 0 w 855095"/>
              <a:gd name="connsiteY0" fmla="*/ 579597 h 579597"/>
              <a:gd name="connsiteX1" fmla="*/ 563858 w 855095"/>
              <a:gd name="connsiteY1" fmla="*/ 162774 h 579597"/>
              <a:gd name="connsiteX2" fmla="*/ 565297 w 855095"/>
              <a:gd name="connsiteY2" fmla="*/ 0 h 579597"/>
              <a:gd name="connsiteX3" fmla="*/ 855095 w 855095"/>
              <a:gd name="connsiteY3" fmla="*/ 289799 h 579597"/>
              <a:gd name="connsiteX4" fmla="*/ 565297 w 855095"/>
              <a:gd name="connsiteY4" fmla="*/ 579597 h 579597"/>
              <a:gd name="connsiteX5" fmla="*/ 561715 w 855095"/>
              <a:gd name="connsiteY5" fmla="*/ 396617 h 579597"/>
              <a:gd name="connsiteX6" fmla="*/ 0 w 855095"/>
              <a:gd name="connsiteY6" fmla="*/ 579597 h 579597"/>
              <a:gd name="connsiteX0" fmla="*/ 0 w 765085"/>
              <a:gd name="connsiteY0" fmla="*/ 579597 h 579597"/>
              <a:gd name="connsiteX1" fmla="*/ 473848 w 765085"/>
              <a:gd name="connsiteY1" fmla="*/ 162774 h 579597"/>
              <a:gd name="connsiteX2" fmla="*/ 475287 w 765085"/>
              <a:gd name="connsiteY2" fmla="*/ 0 h 579597"/>
              <a:gd name="connsiteX3" fmla="*/ 765085 w 765085"/>
              <a:gd name="connsiteY3" fmla="*/ 289799 h 579597"/>
              <a:gd name="connsiteX4" fmla="*/ 475287 w 765085"/>
              <a:gd name="connsiteY4" fmla="*/ 579597 h 579597"/>
              <a:gd name="connsiteX5" fmla="*/ 471705 w 765085"/>
              <a:gd name="connsiteY5" fmla="*/ 396617 h 579597"/>
              <a:gd name="connsiteX6" fmla="*/ 0 w 765085"/>
              <a:gd name="connsiteY6" fmla="*/ 579597 h 579597"/>
              <a:gd name="connsiteX0" fmla="*/ 0 w 900100"/>
              <a:gd name="connsiteY0" fmla="*/ 720080 h 720080"/>
              <a:gd name="connsiteX1" fmla="*/ 608863 w 900100"/>
              <a:gd name="connsiteY1" fmla="*/ 162774 h 720080"/>
              <a:gd name="connsiteX2" fmla="*/ 610302 w 900100"/>
              <a:gd name="connsiteY2" fmla="*/ 0 h 720080"/>
              <a:gd name="connsiteX3" fmla="*/ 900100 w 900100"/>
              <a:gd name="connsiteY3" fmla="*/ 289799 h 720080"/>
              <a:gd name="connsiteX4" fmla="*/ 610302 w 900100"/>
              <a:gd name="connsiteY4" fmla="*/ 579597 h 720080"/>
              <a:gd name="connsiteX5" fmla="*/ 606720 w 900100"/>
              <a:gd name="connsiteY5" fmla="*/ 396617 h 720080"/>
              <a:gd name="connsiteX6" fmla="*/ 0 w 900100"/>
              <a:gd name="connsiteY6" fmla="*/ 720080 h 720080"/>
              <a:gd name="connsiteX0" fmla="*/ 0 w 900100"/>
              <a:gd name="connsiteY0" fmla="*/ 720080 h 720080"/>
              <a:gd name="connsiteX1" fmla="*/ 608863 w 900100"/>
              <a:gd name="connsiteY1" fmla="*/ 162774 h 720080"/>
              <a:gd name="connsiteX2" fmla="*/ 610302 w 900100"/>
              <a:gd name="connsiteY2" fmla="*/ 0 h 720080"/>
              <a:gd name="connsiteX3" fmla="*/ 900100 w 900100"/>
              <a:gd name="connsiteY3" fmla="*/ 289799 h 720080"/>
              <a:gd name="connsiteX4" fmla="*/ 610302 w 900100"/>
              <a:gd name="connsiteY4" fmla="*/ 579597 h 720080"/>
              <a:gd name="connsiteX5" fmla="*/ 606720 w 900100"/>
              <a:gd name="connsiteY5" fmla="*/ 396617 h 720080"/>
              <a:gd name="connsiteX6" fmla="*/ 0 w 900100"/>
              <a:gd name="connsiteY6" fmla="*/ 720080 h 720080"/>
              <a:gd name="connsiteX0" fmla="*/ 0 w 900100"/>
              <a:gd name="connsiteY0" fmla="*/ 720080 h 720080"/>
              <a:gd name="connsiteX1" fmla="*/ 608863 w 900100"/>
              <a:gd name="connsiteY1" fmla="*/ 162774 h 720080"/>
              <a:gd name="connsiteX2" fmla="*/ 610302 w 900100"/>
              <a:gd name="connsiteY2" fmla="*/ 0 h 720080"/>
              <a:gd name="connsiteX3" fmla="*/ 900100 w 900100"/>
              <a:gd name="connsiteY3" fmla="*/ 289799 h 720080"/>
              <a:gd name="connsiteX4" fmla="*/ 610302 w 900100"/>
              <a:gd name="connsiteY4" fmla="*/ 579597 h 720080"/>
              <a:gd name="connsiteX5" fmla="*/ 606720 w 900100"/>
              <a:gd name="connsiteY5" fmla="*/ 396617 h 720080"/>
              <a:gd name="connsiteX6" fmla="*/ 0 w 900100"/>
              <a:gd name="connsiteY6" fmla="*/ 720080 h 720080"/>
              <a:gd name="connsiteX0" fmla="*/ 0 w 900100"/>
              <a:gd name="connsiteY0" fmla="*/ 720080 h 720080"/>
              <a:gd name="connsiteX1" fmla="*/ 608863 w 900100"/>
              <a:gd name="connsiteY1" fmla="*/ 162774 h 720080"/>
              <a:gd name="connsiteX2" fmla="*/ 610302 w 900100"/>
              <a:gd name="connsiteY2" fmla="*/ 0 h 720080"/>
              <a:gd name="connsiteX3" fmla="*/ 900100 w 900100"/>
              <a:gd name="connsiteY3" fmla="*/ 289799 h 720080"/>
              <a:gd name="connsiteX4" fmla="*/ 610302 w 900100"/>
              <a:gd name="connsiteY4" fmla="*/ 579597 h 720080"/>
              <a:gd name="connsiteX5" fmla="*/ 606720 w 900100"/>
              <a:gd name="connsiteY5" fmla="*/ 396617 h 720080"/>
              <a:gd name="connsiteX6" fmla="*/ 0 w 900100"/>
              <a:gd name="connsiteY6" fmla="*/ 720080 h 720080"/>
              <a:gd name="connsiteX0" fmla="*/ 0 w 900100"/>
              <a:gd name="connsiteY0" fmla="*/ 720080 h 720080"/>
              <a:gd name="connsiteX1" fmla="*/ 608863 w 900100"/>
              <a:gd name="connsiteY1" fmla="*/ 162774 h 720080"/>
              <a:gd name="connsiteX2" fmla="*/ 610302 w 900100"/>
              <a:gd name="connsiteY2" fmla="*/ 0 h 720080"/>
              <a:gd name="connsiteX3" fmla="*/ 900100 w 900100"/>
              <a:gd name="connsiteY3" fmla="*/ 289799 h 720080"/>
              <a:gd name="connsiteX4" fmla="*/ 610302 w 900100"/>
              <a:gd name="connsiteY4" fmla="*/ 579597 h 720080"/>
              <a:gd name="connsiteX5" fmla="*/ 606720 w 900100"/>
              <a:gd name="connsiteY5" fmla="*/ 396617 h 720080"/>
              <a:gd name="connsiteX6" fmla="*/ 0 w 900100"/>
              <a:gd name="connsiteY6" fmla="*/ 720080 h 720080"/>
              <a:gd name="connsiteX0" fmla="*/ 0 w 900100"/>
              <a:gd name="connsiteY0" fmla="*/ 720080 h 720080"/>
              <a:gd name="connsiteX1" fmla="*/ 608863 w 900100"/>
              <a:gd name="connsiteY1" fmla="*/ 162774 h 720080"/>
              <a:gd name="connsiteX2" fmla="*/ 610302 w 900100"/>
              <a:gd name="connsiteY2" fmla="*/ 0 h 720080"/>
              <a:gd name="connsiteX3" fmla="*/ 900100 w 900100"/>
              <a:gd name="connsiteY3" fmla="*/ 289799 h 720080"/>
              <a:gd name="connsiteX4" fmla="*/ 610302 w 900100"/>
              <a:gd name="connsiteY4" fmla="*/ 579597 h 720080"/>
              <a:gd name="connsiteX5" fmla="*/ 606720 w 900100"/>
              <a:gd name="connsiteY5" fmla="*/ 396617 h 720080"/>
              <a:gd name="connsiteX6" fmla="*/ 0 w 900100"/>
              <a:gd name="connsiteY6" fmla="*/ 720080 h 720080"/>
              <a:gd name="connsiteX0" fmla="*/ 0 w 900100"/>
              <a:gd name="connsiteY0" fmla="*/ 720080 h 720080"/>
              <a:gd name="connsiteX1" fmla="*/ 608863 w 900100"/>
              <a:gd name="connsiteY1" fmla="*/ 162774 h 720080"/>
              <a:gd name="connsiteX2" fmla="*/ 610302 w 900100"/>
              <a:gd name="connsiteY2" fmla="*/ 0 h 720080"/>
              <a:gd name="connsiteX3" fmla="*/ 900100 w 900100"/>
              <a:gd name="connsiteY3" fmla="*/ 289799 h 720080"/>
              <a:gd name="connsiteX4" fmla="*/ 610302 w 900100"/>
              <a:gd name="connsiteY4" fmla="*/ 579597 h 720080"/>
              <a:gd name="connsiteX5" fmla="*/ 606720 w 900100"/>
              <a:gd name="connsiteY5" fmla="*/ 396617 h 720080"/>
              <a:gd name="connsiteX6" fmla="*/ 0 w 900100"/>
              <a:gd name="connsiteY6" fmla="*/ 72008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0100" h="720080">
                <a:moveTo>
                  <a:pt x="0" y="720080"/>
                </a:moveTo>
                <a:cubicBezTo>
                  <a:pt x="3280" y="473695"/>
                  <a:pt x="259233" y="184007"/>
                  <a:pt x="608863" y="162774"/>
                </a:cubicBezTo>
                <a:cubicBezTo>
                  <a:pt x="609343" y="108516"/>
                  <a:pt x="609822" y="54258"/>
                  <a:pt x="610302" y="0"/>
                </a:cubicBezTo>
                <a:lnTo>
                  <a:pt x="900100" y="289799"/>
                </a:lnTo>
                <a:lnTo>
                  <a:pt x="610302" y="579597"/>
                </a:lnTo>
                <a:lnTo>
                  <a:pt x="606720" y="396617"/>
                </a:lnTo>
                <a:cubicBezTo>
                  <a:pt x="253438" y="398178"/>
                  <a:pt x="72254" y="605324"/>
                  <a:pt x="0" y="720080"/>
                </a:cubicBezTo>
                <a:close/>
              </a:path>
            </a:pathLst>
          </a:custGeom>
          <a:gradFill flip="none" rotWithShape="1">
            <a:gsLst>
              <a:gs pos="0">
                <a:srgbClr val="E74529">
                  <a:alpha val="0"/>
                </a:srgbClr>
              </a:gs>
              <a:gs pos="100000">
                <a:srgbClr val="E7452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 Box 217"/>
          <p:cNvSpPr txBox="1">
            <a:spLocks noChangeArrowheads="1"/>
          </p:cNvSpPr>
          <p:nvPr/>
        </p:nvSpPr>
        <p:spPr>
          <a:xfrm>
            <a:off x="687288" y="5632533"/>
            <a:ext cx="10439315" cy="724699"/>
          </a:xfrm>
          <a:prstGeom prst="rect">
            <a:avLst/>
          </a:prstGeom>
          <a:gradFill flip="none" rotWithShape="1">
            <a:gsLst>
              <a:gs pos="0">
                <a:srgbClr val="11366d"/>
              </a:gs>
              <a:gs pos="58000">
                <a:srgbClr val="003e8c"/>
              </a:gs>
              <a:gs pos="100000">
                <a:srgbClr val="1592b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ctr">
              <a:defRPr>
                <a:gradFill>
                  <a:gsLst>
                    <a:gs pos="97930">
                      <a:schemeClr val="bg1"/>
                    </a:gs>
                    <a:gs pos="74310">
                      <a:schemeClr val="bg1"/>
                    </a:gs>
                  </a:gsLst>
                  <a:lin ang="5400000" scaled="1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 algn="ctr">
              <a:buClrTx/>
              <a:defRPr/>
            </a:pPr>
            <a:r>
              <a:rPr kumimoji="1" lang="ko-KR" altLang="en-US" sz="2000" b="1" spc="-7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데이터 기반 관리를 통해 날씨</a:t>
            </a:r>
            <a:r>
              <a:rPr kumimoji="1" lang="en-US" altLang="ko-KR" sz="2000" b="1" spc="-7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, </a:t>
            </a:r>
            <a:r>
              <a:rPr kumimoji="1" lang="ko-KR" altLang="en-US" sz="2000" b="1" spc="-7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도로 데이터</a:t>
            </a:r>
            <a:r>
              <a:rPr kumimoji="1" lang="en-US" altLang="ko-KR" sz="2000" b="1" spc="-7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, </a:t>
            </a:r>
            <a:r>
              <a:rPr kumimoji="1" lang="ko-KR" altLang="en-US" sz="2000" b="1" spc="-7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공사장정보 등 을 활용하여</a:t>
            </a:r>
            <a:endParaRPr kumimoji="1" lang="ko-KR" altLang="en-US" sz="2000" b="1" spc="-70">
              <a:ln w="9525">
                <a:solidFill>
                  <a:srgbClr val="a6a6a6">
                    <a:alpha val="0"/>
                  </a:srgbClr>
                </a:solidFill>
              </a:ln>
              <a:gradFill>
                <a:gsLst>
                  <a:gs pos="920">
                    <a:prstClr val="white"/>
                  </a:gs>
                  <a:gs pos="20000">
                    <a:prstClr val="white"/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algn="ctr">
              <a:buClrTx/>
              <a:defRPr/>
            </a:pPr>
            <a:r>
              <a:rPr kumimoji="1" lang="ko-KR" altLang="en-US" sz="2000" b="1" spc="-70">
                <a:ln w="9525">
                  <a:solidFill>
                    <a:srgbClr val="a6a6a6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/>
                <a:ea typeface="맑은 고딕"/>
              </a:rPr>
              <a:t>포트홀 발생 가능 지역을 예측</a:t>
            </a:r>
            <a:r>
              <a:rPr kumimoji="1" lang="ko-KR" altLang="en-US" sz="2000" b="1" spc="-7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하고</a:t>
            </a:r>
            <a:r>
              <a:rPr kumimoji="1" lang="ko-KR" altLang="en-US" sz="2000" b="1" spc="-70">
                <a:ln w="9525">
                  <a:solidFill>
                    <a:srgbClr val="a6a6a6">
                      <a:alpha val="0"/>
                    </a:srgbClr>
                  </a:solidFill>
                </a:ln>
                <a:gradFill>
                  <a:gsLst>
                    <a:gs pos="920">
                      <a:prstClr val="white"/>
                    </a:gs>
                    <a:gs pos="20000">
                      <a:prstClr val="white"/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</a:t>
            </a:r>
            <a:r>
              <a:rPr kumimoji="1" lang="ko-KR" altLang="en-US" sz="2000" b="1" spc="-70">
                <a:ln w="9525">
                  <a:solidFill>
                    <a:srgbClr val="a6a6a6">
                      <a:alpha val="0"/>
                    </a:srgbClr>
                  </a:solidFill>
                </a:ln>
                <a:solidFill>
                  <a:srgbClr val="ffc000"/>
                </a:solidFill>
                <a:latin typeface="맑은 고딕"/>
                <a:ea typeface="맑은 고딕"/>
              </a:rPr>
              <a:t>우선적으로 보수</a:t>
            </a:r>
            <a:r>
              <a:rPr kumimoji="1" lang="ko-KR" altLang="en-US" sz="2000" b="1" spc="-70">
                <a:solidFill>
                  <a:schemeClr val="lt1"/>
                </a:solidFill>
                <a:effectLst/>
                <a:latin typeface="맑은 고딕"/>
                <a:ea typeface="맑은 고딕"/>
              </a:rPr>
              <a:t>가 필요</a:t>
            </a:r>
            <a:endParaRPr kumimoji="1" lang="ko-KR" altLang="en-US" sz="2000" b="1" spc="-70">
              <a:solidFill>
                <a:schemeClr val="lt1"/>
              </a:solidFill>
              <a:effectLst/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1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전처리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8553102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정규화 (Normalization)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3"/>
          <a:srcRect b="35350"/>
          <a:stretch>
            <a:fillRect/>
          </a:stretch>
        </p:blipFill>
        <p:spPr>
          <a:xfrm>
            <a:off x="1725818" y="5166591"/>
            <a:ext cx="7416330" cy="1138237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25818" y="3083472"/>
            <a:ext cx="7416207" cy="1245690"/>
          </a:xfrm>
          <a:prstGeom prst="rect">
            <a:avLst/>
          </a:prstGeom>
        </p:spPr>
      </p:pic>
      <p:sp>
        <p:nvSpPr>
          <p:cNvPr id="122" name="Rectangle: Diagonal Corners Snipped 10"/>
          <p:cNvSpPr/>
          <p:nvPr/>
        </p:nvSpPr>
        <p:spPr>
          <a:xfrm>
            <a:off x="1415545" y="2495813"/>
            <a:ext cx="1966609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데이터 정규화 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X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3" name="Rectangle: Diagonal Corners Snipped 10"/>
          <p:cNvSpPr/>
          <p:nvPr/>
        </p:nvSpPr>
        <p:spPr>
          <a:xfrm>
            <a:off x="1415545" y="4559563"/>
            <a:ext cx="1966609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데이터 정규화 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O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cxnSp>
        <p:nvCxnSpPr>
          <p:cNvPr id="124" name="Straight Connector 2"/>
          <p:cNvCxnSpPr/>
          <p:nvPr/>
        </p:nvCxnSpPr>
        <p:spPr>
          <a:xfrm rot="5400000" flipH="1" flipV="1">
            <a:off x="-949053" y="4280450"/>
            <a:ext cx="4176522" cy="25313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</p:cxnSp>
      <p:sp>
        <p:nvSpPr>
          <p:cNvPr id="125" name="Rectangle: Rounded Corners 4"/>
          <p:cNvSpPr/>
          <p:nvPr/>
        </p:nvSpPr>
        <p:spPr>
          <a:xfrm>
            <a:off x="1059005" y="2612668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39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6" name="Rectangle: Rounded Corners 4"/>
          <p:cNvSpPr/>
          <p:nvPr/>
        </p:nvSpPr>
        <p:spPr>
          <a:xfrm>
            <a:off x="1059005" y="4676418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39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814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1" animBg="1"/>
      <p:bldP spid="124" grpId="2" animBg="1"/>
      <p:bldP spid="125" grpId="3" animBg="1"/>
      <p:bldP spid="126" grpId="4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0316" y="4087976"/>
            <a:ext cx="3282753" cy="235278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7112" y="4087976"/>
            <a:ext cx="3282753" cy="23585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33908" y="4115191"/>
            <a:ext cx="3282753" cy="23521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6695" y="1380933"/>
            <a:ext cx="3253601" cy="23527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372902" y="1380934"/>
            <a:ext cx="3253603" cy="23521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49109" y="1380935"/>
            <a:ext cx="3224449" cy="2334503"/>
          </a:xfrm>
          <a:prstGeom prst="rect">
            <a:avLst/>
          </a:prstGeom>
        </p:spPr>
      </p:pic>
      <p:grpSp>
        <p:nvGrpSpPr>
          <p:cNvPr id="108" name="Google Shape;108;p3"/>
          <p:cNvGrpSpPr/>
          <p:nvPr/>
        </p:nvGrpSpPr>
        <p:grpSpPr>
          <a:xfrm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FEA18135-DCA8-3115-683E-CCE2E1614A76}"/>
              </a:ext>
            </a:extLst>
          </p:cNvPr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기초 통계 분석</a:t>
            </a:r>
            <a:r>
              <a:rPr lang="en-US" altLang="ko-KR" sz="5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(EDA)</a:t>
            </a:r>
            <a:endParaRPr sz="5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18;p3"/>
          <p:cNvSpPr txBox="1"/>
          <p:nvPr/>
        </p:nvSpPr>
        <p:spPr>
          <a:xfrm>
            <a:off x="1147256" y="6427927"/>
            <a:ext cx="2668875" cy="3385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0" i="0">
                <a:solidFill>
                  <a:schemeClr val="bg1"/>
                </a:solidFill>
                <a:effectLst/>
                <a:latin typeface="Arial"/>
              </a:rPr>
              <a:t>✓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구로구 계절별 포트홀 보수 건수</a:t>
            </a:r>
            <a:endParaRPr sz="1200" b="1">
              <a:solidFill>
                <a:srgbClr val="fdbf04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11" name="Google Shape;118;p3"/>
          <p:cNvSpPr txBox="1"/>
          <p:nvPr/>
        </p:nvSpPr>
        <p:spPr>
          <a:xfrm>
            <a:off x="5072664" y="6427927"/>
            <a:ext cx="2011649" cy="3385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0" i="0">
                <a:solidFill>
                  <a:schemeClr val="bg1"/>
                </a:solidFill>
                <a:effectLst/>
                <a:latin typeface="Arial"/>
              </a:rPr>
              <a:t>✓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월별 포트홀 보수 건수</a:t>
            </a:r>
            <a:endParaRPr lang="ko-KR" altLang="en-US" sz="12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" name="Google Shape;118;p3"/>
          <p:cNvSpPr txBox="1"/>
          <p:nvPr/>
        </p:nvSpPr>
        <p:spPr>
          <a:xfrm>
            <a:off x="8593259" y="6427927"/>
            <a:ext cx="2164050" cy="33289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0" i="0">
                <a:solidFill>
                  <a:schemeClr val="bg1"/>
                </a:solidFill>
                <a:effectLst/>
                <a:latin typeface="Arial"/>
              </a:rPr>
              <a:t>✓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년도별 포트홀 보수 건수</a:t>
            </a:r>
            <a:endParaRPr lang="ko-KR" altLang="en-US" sz="12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" name="Google Shape;118;p3"/>
          <p:cNvSpPr txBox="1"/>
          <p:nvPr/>
        </p:nvSpPr>
        <p:spPr>
          <a:xfrm>
            <a:off x="1565309" y="3711359"/>
            <a:ext cx="1716375" cy="3385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0" i="0">
                <a:solidFill>
                  <a:schemeClr val="bg1"/>
                </a:solidFill>
                <a:effectLst/>
                <a:latin typeface="Arial"/>
              </a:rPr>
              <a:t>✓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데이터프레임 </a:t>
            </a:r>
            <a:r>
              <a:rPr lang="en-US" altLang="ko-KR" sz="12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info</a:t>
            </a:r>
            <a:endParaRPr sz="1200" b="1">
              <a:solidFill>
                <a:srgbClr val="fdbf04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17" name="Google Shape;118;p3"/>
          <p:cNvSpPr txBox="1"/>
          <p:nvPr/>
        </p:nvSpPr>
        <p:spPr>
          <a:xfrm>
            <a:off x="5532040" y="3713463"/>
            <a:ext cx="935326" cy="3385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0" i="0">
                <a:solidFill>
                  <a:schemeClr val="bg1"/>
                </a:solidFill>
                <a:effectLst/>
                <a:latin typeface="Arial"/>
              </a:rPr>
              <a:t>✓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결측치</a:t>
            </a:r>
            <a:endParaRPr sz="1200" b="1">
              <a:solidFill>
                <a:srgbClr val="fdbf04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19" name="Google Shape;118;p3"/>
          <p:cNvSpPr txBox="1"/>
          <p:nvPr/>
        </p:nvSpPr>
        <p:spPr>
          <a:xfrm>
            <a:off x="9017471" y="3711359"/>
            <a:ext cx="1087725" cy="3385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0" i="0">
                <a:solidFill>
                  <a:schemeClr val="bg1"/>
                </a:solidFill>
                <a:effectLst/>
                <a:latin typeface="Arial"/>
              </a:rPr>
              <a:t>✓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요약통계</a:t>
            </a:r>
            <a:endParaRPr sz="1200" b="1">
              <a:solidFill>
                <a:srgbClr val="fdbf04"/>
              </a:solidFill>
              <a:latin typeface="맑은 고딕"/>
              <a:ea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582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FEA18135-DCA8-3115-683E-CCE2E1614A76}"/>
              </a:ext>
            </a:extLst>
          </p:cNvPr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 모델 생성</a:t>
            </a:r>
            <a:endParaRPr sz="5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CBAE8B32-76CE-B965-E8F7-263C545B3D0D}"/>
              </a:ext>
            </a:extLst>
          </p:cNvPr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093867" y="1529483"/>
            <a:ext cx="8874045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데이터셋 분할 및 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Random Forest Classifier </a:t>
            </a: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모델 생성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20" name=""/>
          <p:cNvGrpSpPr/>
          <p:nvPr/>
        </p:nvGrpSpPr>
        <p:grpSpPr>
          <a:xfrm rot="0">
            <a:off x="5580492" y="2214441"/>
            <a:ext cx="4379228" cy="4270144"/>
            <a:chOff x="5675742" y="2268018"/>
            <a:chExt cx="4379228" cy="4270144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675742" y="2268018"/>
              <a:ext cx="4379227" cy="2107649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675742" y="4350545"/>
              <a:ext cx="4379227" cy="2187617"/>
            </a:xfrm>
            <a:prstGeom prst="rect">
              <a:avLst/>
            </a:prstGeom>
          </p:spPr>
        </p:pic>
      </p:grpSp>
      <p:grpSp>
        <p:nvGrpSpPr>
          <p:cNvPr id="119" name=""/>
          <p:cNvGrpSpPr/>
          <p:nvPr/>
        </p:nvGrpSpPr>
        <p:grpSpPr>
          <a:xfrm rot="0">
            <a:off x="1100681" y="2214441"/>
            <a:ext cx="4379398" cy="3475031"/>
            <a:chOff x="1035196" y="2685656"/>
            <a:chExt cx="4379398" cy="3475031"/>
          </a:xfrm>
        </p:grpSpPr>
        <p:grpSp>
          <p:nvGrpSpPr>
            <p:cNvPr id="118" name=""/>
            <p:cNvGrpSpPr/>
            <p:nvPr/>
          </p:nvGrpSpPr>
          <p:grpSpPr>
            <a:xfrm rot="0">
              <a:off x="1035196" y="2685656"/>
              <a:ext cx="4379398" cy="2403469"/>
              <a:chOff x="1030649" y="2191546"/>
              <a:chExt cx="4379398" cy="2403469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30649" y="2191546"/>
                <a:ext cx="4379398" cy="2403469"/>
              </a:xfrm>
              <a:prstGeom prst="rect">
                <a:avLst/>
              </a:prstGeom>
            </p:spPr>
          </p:pic>
          <p:pic>
            <p:nvPicPr>
              <p:cNvPr id="116" name="그림 11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030734" y="2517774"/>
                <a:ext cx="4379227" cy="2040321"/>
              </a:xfrm>
              <a:prstGeom prst="rect">
                <a:avLst/>
              </a:prstGeom>
            </p:spPr>
          </p:pic>
        </p:grpSp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7"/>
            <a:srcRect t="43590"/>
            <a:stretch>
              <a:fillRect/>
            </a:stretch>
          </p:blipFill>
          <p:spPr>
            <a:xfrm>
              <a:off x="1035196" y="4804967"/>
              <a:ext cx="4379398" cy="1355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5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 모델 생성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9305309" cy="599543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093867" y="1529483"/>
            <a:ext cx="9358955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Random Forest Regressor </a:t>
            </a: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모델 생성 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(</a:t>
            </a: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위경도 예측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)</a:t>
            </a:r>
            <a:endParaRPr lang="en-US" altLang="ko-KR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467" y="2172350"/>
            <a:ext cx="5282338" cy="398426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01004" y="2159577"/>
            <a:ext cx="6143032" cy="1006186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01004" y="3283179"/>
            <a:ext cx="6143088" cy="836731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01004" y="4237326"/>
            <a:ext cx="6143088" cy="18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62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모델 평가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7631506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2" y="1529483"/>
            <a:ext cx="7478632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예측값과 비교를 통한 모델 평가</a:t>
            </a:r>
            <a:r>
              <a:rPr lang="en-US" altLang="ko-KR" sz="13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(선형 회귀에 대한 성능 평가)</a:t>
            </a:r>
            <a:endParaRPr lang="en-US" altLang="ko-KR" sz="13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35" name=""/>
          <p:cNvGrpSpPr/>
          <p:nvPr/>
        </p:nvGrpSpPr>
        <p:grpSpPr>
          <a:xfrm rot="0">
            <a:off x="6935953" y="3910665"/>
            <a:ext cx="2052256" cy="1008126"/>
            <a:chOff x="4793803" y="5526236"/>
            <a:chExt cx="2215758" cy="1133437"/>
          </a:xfrm>
        </p:grpSpPr>
        <p:sp>
          <p:nvSpPr>
            <p:cNvPr id="125" name="Google Shape;3612;p110"/>
            <p:cNvSpPr/>
            <p:nvPr/>
          </p:nvSpPr>
          <p:spPr>
            <a:xfrm>
              <a:off x="4793803" y="5526236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chemeClr val="accent4">
                <a:alpha val="200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126" name="Rectangle 12"/>
            <p:cNvSpPr/>
            <p:nvPr/>
          </p:nvSpPr>
          <p:spPr>
            <a:xfrm>
              <a:off x="4923874" y="5903191"/>
              <a:ext cx="2015466" cy="6382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 algn="ctr">
                <a:defRPr/>
              </a:pPr>
              <a:r>
                <a:rPr lang="en-US" altLang="ko-KR" sz="3100" b="1">
                  <a:solidFill>
                    <a:schemeClr val="bg1"/>
                  </a:solidFill>
                  <a:latin typeface="맑은 고딕"/>
                  <a:ea typeface="맑은 고딕"/>
                  <a:cs typeface="Poppins"/>
                </a:rPr>
                <a:t>0.001..</a:t>
              </a:r>
              <a:endParaRPr lang="en-US" altLang="ko-KR" sz="3100" b="1">
                <a:solidFill>
                  <a:schemeClr val="bg1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27" name="TextBox 22"/>
            <p:cNvSpPr txBox="1"/>
            <p:nvPr/>
          </p:nvSpPr>
          <p:spPr>
            <a:xfrm>
              <a:off x="4806031" y="5545751"/>
              <a:ext cx="2203530" cy="33879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맑은 고딕"/>
                  <a:ea typeface="맑은 고딕"/>
                  <a:cs typeface="Poppins"/>
                </a:rPr>
                <a:t>MSE</a:t>
              </a:r>
              <a:endParaRPr lang="en-US" altLang="ko-KR" sz="1200">
                <a:solidFill>
                  <a:schemeClr val="bg1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  <p:grpSp>
        <p:nvGrpSpPr>
          <p:cNvPr id="136" name=""/>
          <p:cNvGrpSpPr/>
          <p:nvPr/>
        </p:nvGrpSpPr>
        <p:grpSpPr>
          <a:xfrm rot="0">
            <a:off x="9343936" y="3910665"/>
            <a:ext cx="2052256" cy="1008126"/>
            <a:chOff x="7186958" y="5557192"/>
            <a:chExt cx="2215759" cy="1133437"/>
          </a:xfrm>
        </p:grpSpPr>
        <p:sp>
          <p:nvSpPr>
            <p:cNvPr id="129" name="Google Shape;3612;p110"/>
            <p:cNvSpPr/>
            <p:nvPr/>
          </p:nvSpPr>
          <p:spPr>
            <a:xfrm>
              <a:off x="7186958" y="5557192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0" name="Rectangle 12"/>
            <p:cNvSpPr/>
            <p:nvPr/>
          </p:nvSpPr>
          <p:spPr>
            <a:xfrm>
              <a:off x="7317027" y="5934148"/>
              <a:ext cx="2015465" cy="638254"/>
            </a:xfrm>
            <a:prstGeom prst="rect">
              <a:avLst/>
            </a:prstGeom>
          </p:spPr>
          <p:txBody>
            <a:bodyPr wrap="square" anchor="ctr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0.</a:t>
              </a:r>
              <a:r>
                <a: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8058..</a:t>
              </a:r>
              <a:endPara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31" name="TextBox 22"/>
            <p:cNvSpPr txBox="1"/>
            <p:nvPr/>
          </p:nvSpPr>
          <p:spPr>
            <a:xfrm>
              <a:off x="7199187" y="5576708"/>
              <a:ext cx="2203530" cy="33879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R2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6305" y="2173431"/>
            <a:ext cx="4014674" cy="4556168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4"/>
          <a:srcRect b="34370"/>
          <a:stretch>
            <a:fillRect/>
          </a:stretch>
        </p:blipFill>
        <p:spPr>
          <a:xfrm>
            <a:off x="4415268" y="2155679"/>
            <a:ext cx="6798253" cy="1091069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 rot="0">
            <a:off x="4527970" y="3910665"/>
            <a:ext cx="2052256" cy="1008126"/>
            <a:chOff x="4793803" y="5526236"/>
            <a:chExt cx="2215758" cy="1133437"/>
          </a:xfrm>
        </p:grpSpPr>
        <p:sp>
          <p:nvSpPr>
            <p:cNvPr id="141" name="Google Shape;3612;p110"/>
            <p:cNvSpPr/>
            <p:nvPr/>
          </p:nvSpPr>
          <p:spPr>
            <a:xfrm>
              <a:off x="4793803" y="5526236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2" name="Rectangle 12"/>
            <p:cNvSpPr/>
            <p:nvPr/>
          </p:nvSpPr>
          <p:spPr>
            <a:xfrm>
              <a:off x="4923873" y="5903191"/>
              <a:ext cx="2015464" cy="638254"/>
            </a:xfrm>
            <a:prstGeom prst="rect">
              <a:avLst/>
            </a:prstGeom>
          </p:spPr>
          <p:txBody>
            <a:bodyPr wrap="square" anchor="ctr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0.003..</a:t>
              </a:r>
              <a:endPara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43" name="TextBox 22"/>
            <p:cNvSpPr txBox="1"/>
            <p:nvPr/>
          </p:nvSpPr>
          <p:spPr>
            <a:xfrm>
              <a:off x="4806030" y="5545751"/>
              <a:ext cx="2203530" cy="37457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RMSE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 rot="0">
            <a:off x="6935953" y="5596370"/>
            <a:ext cx="2052256" cy="1008126"/>
            <a:chOff x="4793803" y="5526236"/>
            <a:chExt cx="2215758" cy="1133437"/>
          </a:xfrm>
        </p:grpSpPr>
        <p:sp>
          <p:nvSpPr>
            <p:cNvPr id="145" name="Google Shape;3612;p110"/>
            <p:cNvSpPr/>
            <p:nvPr/>
          </p:nvSpPr>
          <p:spPr>
            <a:xfrm>
              <a:off x="4793803" y="5526236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46" name="Rectangle 12"/>
            <p:cNvSpPr/>
            <p:nvPr/>
          </p:nvSpPr>
          <p:spPr>
            <a:xfrm>
              <a:off x="4923875" y="5897349"/>
              <a:ext cx="2015468" cy="627546"/>
            </a:xfrm>
            <a:prstGeom prst="rect">
              <a:avLst/>
            </a:prstGeom>
          </p:spPr>
          <p:txBody>
            <a:bodyPr wrap="square" anchor="ctr">
              <a:spAutoFit/>
            </a:bodyPr>
            <a:p>
              <a:pPr lvl="0" algn="ctr">
                <a:defRPr/>
              </a:pPr>
              <a:r>
                <a:rPr lang="en-US" altLang="ko-KR" sz="3100" b="1">
                  <a:solidFill>
                    <a:schemeClr val="bg1"/>
                  </a:solidFill>
                  <a:latin typeface="맑은 고딕"/>
                  <a:ea typeface="맑은 고딕"/>
                  <a:cs typeface="Poppins"/>
                </a:rPr>
                <a:t>0.003..</a:t>
              </a:r>
              <a:endParaRPr lang="en-US" altLang="ko-KR" sz="3100" b="1">
                <a:solidFill>
                  <a:schemeClr val="bg1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47" name="TextBox 22"/>
            <p:cNvSpPr txBox="1"/>
            <p:nvPr/>
          </p:nvSpPr>
          <p:spPr>
            <a:xfrm>
              <a:off x="4806031" y="5545751"/>
              <a:ext cx="2203530" cy="33879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MSE</a:t>
              </a:r>
              <a:endPara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 rot="0">
            <a:off x="9343937" y="5596369"/>
            <a:ext cx="2052257" cy="1008126"/>
            <a:chOff x="7186958" y="5557192"/>
            <a:chExt cx="2215759" cy="1133437"/>
          </a:xfrm>
        </p:grpSpPr>
        <p:sp>
          <p:nvSpPr>
            <p:cNvPr id="149" name="Google Shape;3612;p110"/>
            <p:cNvSpPr/>
            <p:nvPr/>
          </p:nvSpPr>
          <p:spPr>
            <a:xfrm>
              <a:off x="7186958" y="5557192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41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50" name="Rectangle 12"/>
            <p:cNvSpPr/>
            <p:nvPr/>
          </p:nvSpPr>
          <p:spPr>
            <a:xfrm>
              <a:off x="7317030" y="5928308"/>
              <a:ext cx="2015465" cy="627545"/>
            </a:xfrm>
            <a:prstGeom prst="rect">
              <a:avLst/>
            </a:prstGeom>
          </p:spPr>
          <p:txBody>
            <a:bodyPr wrap="square" anchor="ctr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0.</a:t>
              </a:r>
              <a:r>
                <a: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8580..</a:t>
              </a:r>
              <a:endPara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51" name="TextBox 22"/>
            <p:cNvSpPr txBox="1"/>
            <p:nvPr/>
          </p:nvSpPr>
          <p:spPr>
            <a:xfrm>
              <a:off x="7199187" y="5576708"/>
              <a:ext cx="2203530" cy="33879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R2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 rot="0">
            <a:off x="4527970" y="5596370"/>
            <a:ext cx="2052256" cy="1008126"/>
            <a:chOff x="4793803" y="5526236"/>
            <a:chExt cx="2215758" cy="1133437"/>
          </a:xfrm>
        </p:grpSpPr>
        <p:sp>
          <p:nvSpPr>
            <p:cNvPr id="153" name="Google Shape;3612;p110"/>
            <p:cNvSpPr/>
            <p:nvPr/>
          </p:nvSpPr>
          <p:spPr>
            <a:xfrm>
              <a:off x="4793803" y="5526236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54" name="Rectangle 12"/>
            <p:cNvSpPr/>
            <p:nvPr/>
          </p:nvSpPr>
          <p:spPr>
            <a:xfrm>
              <a:off x="4923873" y="5897349"/>
              <a:ext cx="2015464" cy="627546"/>
            </a:xfrm>
            <a:prstGeom prst="rect">
              <a:avLst/>
            </a:prstGeom>
          </p:spPr>
          <p:txBody>
            <a:bodyPr wrap="square" anchor="ctr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0.008..</a:t>
              </a:r>
              <a:endPara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55" name="TextBox 22"/>
            <p:cNvSpPr txBox="1"/>
            <p:nvPr/>
          </p:nvSpPr>
          <p:spPr>
            <a:xfrm>
              <a:off x="4806030" y="5545751"/>
              <a:ext cx="2203530" cy="37944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RMSE</a:t>
              </a:r>
              <a:endPara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  <p:sp>
        <p:nvSpPr>
          <p:cNvPr id="156" name="Rectangle: Diagonal Corners Snipped 10"/>
          <p:cNvSpPr/>
          <p:nvPr/>
        </p:nvSpPr>
        <p:spPr>
          <a:xfrm>
            <a:off x="4490629" y="3363965"/>
            <a:ext cx="2292046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위도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예측 성능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Apple SD Gothic Neo"/>
              <a:ea typeface="Apple SD Gothic Neo"/>
              <a:cs typeface="맑은 고딕"/>
              <a:sym typeface="맑은 고딕"/>
            </a:endParaRPr>
          </a:p>
        </p:txBody>
      </p:sp>
      <p:sp>
        <p:nvSpPr>
          <p:cNvPr id="157" name="Rectangle: Diagonal Corners Snipped 10"/>
          <p:cNvSpPr/>
          <p:nvPr/>
        </p:nvSpPr>
        <p:spPr>
          <a:xfrm>
            <a:off x="4478506" y="5049671"/>
            <a:ext cx="2292046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경도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예측 성능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Apple SD Gothic Neo"/>
              <a:ea typeface="Apple SD Gothic Neo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3804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7" grpId="1" animBg="1"/>
    </p:bld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49;p1"/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51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17357" y="202386"/>
            <a:ext cx="8730558" cy="910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결과</a:t>
            </a:r>
            <a:r>
              <a:rPr lang="en-US" altLang="ko-KR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(</a:t>
            </a: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실제 </a:t>
            </a:r>
            <a:r>
              <a:rPr lang="en-US" altLang="ko-KR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vs </a:t>
            </a: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</a:t>
            </a:r>
            <a:r>
              <a:rPr lang="en-US" altLang="ko-KR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)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18;p3"/>
          <p:cNvSpPr txBox="1"/>
          <p:nvPr/>
        </p:nvSpPr>
        <p:spPr>
          <a:xfrm>
            <a:off x="1467786" y="3823667"/>
            <a:ext cx="2292423" cy="29873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b="1">
              <a:solidFill>
                <a:schemeClr val="bg1"/>
              </a:solidFill>
              <a:latin typeface="Apple SD Gothic Neo"/>
              <a:ea typeface="Apple SD Gothic Neo"/>
              <a:sym typeface="맑은 고딕"/>
            </a:endParaRPr>
          </a:p>
        </p:txBody>
      </p:sp>
      <p:sp>
        <p:nvSpPr>
          <p:cNvPr id="26" name="Google Shape;118;p3"/>
          <p:cNvSpPr txBox="1"/>
          <p:nvPr/>
        </p:nvSpPr>
        <p:spPr>
          <a:xfrm>
            <a:off x="5456890" y="3761954"/>
            <a:ext cx="2292423" cy="2953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b="1">
              <a:solidFill>
                <a:schemeClr val="bg1"/>
              </a:solidFill>
              <a:latin typeface="Apple SD Gothic Neo"/>
              <a:ea typeface="Apple SD Gothic Neo"/>
              <a:sym typeface="맑은 고딕"/>
            </a:endParaRPr>
          </a:p>
        </p:txBody>
      </p:sp>
      <p:sp>
        <p:nvSpPr>
          <p:cNvPr id="111" name="Rectangle: Diagonal Corners Snipped 10"/>
          <p:cNvSpPr/>
          <p:nvPr/>
        </p:nvSpPr>
        <p:spPr>
          <a:xfrm>
            <a:off x="377560" y="1178596"/>
            <a:ext cx="2292046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chemeClr val="bg1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실제 값과 예측 값</a:t>
            </a:r>
            <a:endParaRPr lang="ko-KR" altLang="en-US" sz="1400" b="1">
              <a:solidFill>
                <a:schemeClr val="bg1"/>
              </a:solidFill>
              <a:latin typeface="Apple SD Gothic Neo"/>
              <a:ea typeface="Apple SD Gothic Neo"/>
              <a:cs typeface="맑은 고딕"/>
              <a:sym typeface="맑은 고딕"/>
            </a:endParaRPr>
          </a:p>
        </p:txBody>
      </p:sp>
      <p:sp>
        <p:nvSpPr>
          <p:cNvPr id="112" name="Rectangle: Diagonal Corners Snipped 10"/>
          <p:cNvSpPr/>
          <p:nvPr/>
        </p:nvSpPr>
        <p:spPr>
          <a:xfrm>
            <a:off x="377560" y="3914392"/>
            <a:ext cx="2292046" cy="468058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chemeClr val="bg1"/>
                </a:solidFill>
                <a:latin typeface="Apple SD Gothic Neo"/>
                <a:ea typeface="Apple SD Gothic Neo"/>
                <a:sym typeface="맑은 고딕"/>
              </a:rPr>
              <a:t>예측 값과 실제 값 </a:t>
            </a:r>
            <a:endParaRPr lang="ko-KR" altLang="en-US" sz="1400" b="1">
              <a:solidFill>
                <a:schemeClr val="bg1"/>
              </a:solidFill>
              <a:latin typeface="Apple SD Gothic Neo"/>
              <a:ea typeface="Apple SD Gothic Neo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chemeClr val="bg1"/>
                </a:solidFill>
                <a:latin typeface="Apple SD Gothic Neo"/>
                <a:ea typeface="Apple SD Gothic Neo"/>
                <a:sym typeface="맑은 고딕"/>
              </a:rPr>
              <a:t>차이 연결</a:t>
            </a:r>
            <a:r>
              <a:rPr lang="en-US" altLang="ko-KR" sz="1400" b="1">
                <a:solidFill>
                  <a:schemeClr val="bg1"/>
                </a:solidFill>
                <a:latin typeface="Apple SD Gothic Neo"/>
                <a:ea typeface="Apple SD Gothic Neo"/>
                <a:sym typeface="맑은 고딕"/>
              </a:rPr>
              <a:t> </a:t>
            </a:r>
            <a:r>
              <a:rPr lang="ko-KR" altLang="en-US" sz="1400" b="1">
                <a:solidFill>
                  <a:schemeClr val="bg1"/>
                </a:solidFill>
                <a:latin typeface="Apple SD Gothic Neo"/>
                <a:ea typeface="Apple SD Gothic Neo"/>
                <a:sym typeface="맑은 고딕"/>
              </a:rPr>
              <a:t>선</a:t>
            </a:r>
            <a:r>
              <a:rPr lang="en-US" altLang="ko-KR" sz="1400" b="1">
                <a:solidFill>
                  <a:schemeClr val="bg1"/>
                </a:solidFill>
                <a:latin typeface="Apple SD Gothic Neo"/>
                <a:ea typeface="Apple SD Gothic Neo"/>
                <a:sym typeface="맑은 고딕"/>
              </a:rPr>
              <a:t> </a:t>
            </a:r>
            <a:r>
              <a:rPr lang="ko-KR" altLang="en-US" sz="1400" b="1">
                <a:solidFill>
                  <a:schemeClr val="bg1"/>
                </a:solidFill>
                <a:latin typeface="Apple SD Gothic Neo"/>
                <a:ea typeface="Apple SD Gothic Neo"/>
                <a:sym typeface="맑은 고딕"/>
              </a:rPr>
              <a:t>추가</a:t>
            </a:r>
            <a:endParaRPr lang="ko-KR" altLang="en-US" sz="1400" b="1">
              <a:solidFill>
                <a:schemeClr val="bg1"/>
              </a:solidFill>
              <a:latin typeface="Apple SD Gothic Neo"/>
              <a:ea typeface="Apple SD Gothic Neo"/>
              <a:sym typeface="맑은 고딕"/>
            </a:endParaRP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62250" y="1178596"/>
            <a:ext cx="4814296" cy="2592679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40983" y="3914392"/>
            <a:ext cx="4856830" cy="2615585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62315" y="2656253"/>
            <a:ext cx="4415386" cy="2373161"/>
          </a:xfrm>
          <a:prstGeom prst="rect">
            <a:avLst/>
          </a:prstGeom>
        </p:spPr>
      </p:pic>
      <p:sp>
        <p:nvSpPr>
          <p:cNvPr id="120" name="Rectangle: Diagonal Corners Snipped 10"/>
          <p:cNvSpPr/>
          <p:nvPr/>
        </p:nvSpPr>
        <p:spPr>
          <a:xfrm>
            <a:off x="8723985" y="2092996"/>
            <a:ext cx="2292046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잔차 분포(실제 - 예측)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Apple SD Gothic Neo"/>
              <a:ea typeface="Apple SD Gothic Neo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163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1" animBg="1"/>
      <p:bldP spid="120" grpId="2" animBg="1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9;p1"/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51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4861109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전처리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18;p3"/>
          <p:cNvSpPr txBox="1"/>
          <p:nvPr/>
        </p:nvSpPr>
        <p:spPr>
          <a:xfrm>
            <a:off x="1179593" y="1529483"/>
            <a:ext cx="8678782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구로구 </a:t>
            </a:r>
            <a:r>
              <a:rPr lang="en-US" altLang="ko-KR" sz="2800" b="1">
                <a:solidFill>
                  <a:srgbClr val="fdbf04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100x100m </a:t>
            </a:r>
            <a:r>
              <a:rPr lang="ko-KR" altLang="en-US" sz="2800" b="1">
                <a:solidFill>
                  <a:srgbClr val="fdbf04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격자 전처리 </a:t>
            </a:r>
            <a:endParaRPr sz="2800" b="1">
              <a:solidFill>
                <a:srgbClr val="fdbf04"/>
              </a:solidFill>
              <a:latin typeface="Apple SD Gothic Neo"/>
              <a:ea typeface="Apple SD Gothic Neo"/>
              <a:cs typeface="맑은 고딕"/>
              <a:sym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301" y="2385135"/>
            <a:ext cx="3644371" cy="261195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79827" y="2385135"/>
            <a:ext cx="3644371" cy="261195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89269" y="2372965"/>
            <a:ext cx="3678329" cy="2636297"/>
          </a:xfrm>
          <a:prstGeom prst="rect">
            <a:avLst/>
          </a:prstGeom>
        </p:spPr>
      </p:pic>
      <p:sp>
        <p:nvSpPr>
          <p:cNvPr id="16" name="Google Shape;118;p3"/>
          <p:cNvSpPr txBox="1"/>
          <p:nvPr/>
        </p:nvSpPr>
        <p:spPr>
          <a:xfrm>
            <a:off x="1022275" y="5223262"/>
            <a:ext cx="2292423" cy="34693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700" b="1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rPr>
              <a:t>구로구 </a:t>
            </a:r>
            <a:r>
              <a:rPr lang="en-US" altLang="ko-KR" sz="1700" b="1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rPr>
              <a:t>SHP</a:t>
            </a:r>
            <a:r>
              <a:rPr lang="ko-KR" altLang="en-US" sz="1700" b="1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rPr>
              <a:t> 격자</a:t>
            </a:r>
            <a:endParaRPr sz="1700" b="1">
              <a:solidFill>
                <a:schemeClr val="bg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17" name="Google Shape;118;p3"/>
          <p:cNvSpPr txBox="1"/>
          <p:nvPr/>
        </p:nvSpPr>
        <p:spPr>
          <a:xfrm>
            <a:off x="4855801" y="5173646"/>
            <a:ext cx="2292423" cy="33940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700" b="1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rPr>
              <a:t>100x100m </a:t>
            </a:r>
            <a:r>
              <a:rPr lang="ko-KR" altLang="en-US" sz="1700" b="1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격자 매핑</a:t>
            </a:r>
            <a:endParaRPr sz="1700" b="1">
              <a:solidFill>
                <a:schemeClr val="bg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18" name="Google Shape;118;p3"/>
          <p:cNvSpPr txBox="1"/>
          <p:nvPr/>
        </p:nvSpPr>
        <p:spPr>
          <a:xfrm>
            <a:off x="8445843" y="5227537"/>
            <a:ext cx="2765182" cy="59983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700" b="1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rPr>
              <a:t>포트홀 유지보수 격자 매핑</a:t>
            </a:r>
            <a:r>
              <a:rPr lang="en-US" altLang="ko-KR" sz="1700" b="1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시각화</a:t>
            </a:r>
            <a:r>
              <a:rPr lang="en-US" altLang="ko-KR" sz="1700" b="1">
                <a:solidFill>
                  <a:schemeClr val="bg1"/>
                </a:solidFill>
                <a:latin typeface="맑은 고딕"/>
                <a:ea typeface="맑은 고딕"/>
                <a:cs typeface="맑은 고딕"/>
                <a:sym typeface="맑은 고딕"/>
              </a:rPr>
              <a:t>)</a:t>
            </a:r>
            <a:endParaRPr sz="1700" b="1">
              <a:solidFill>
                <a:schemeClr val="bg1"/>
              </a:solidFill>
              <a:latin typeface="맑은 고딕"/>
              <a:ea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82383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 모델 생성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093867" y="1529483"/>
            <a:ext cx="8874045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Random Forest </a:t>
            </a: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모델 생성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(</a:t>
            </a: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격자 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INDEX</a:t>
            </a: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예측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)</a:t>
            </a:r>
            <a:endParaRPr lang="en-US" altLang="ko-KR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20" name=""/>
          <p:cNvGrpSpPr/>
          <p:nvPr/>
        </p:nvGrpSpPr>
        <p:grpSpPr>
          <a:xfrm rot="0">
            <a:off x="152108" y="2179661"/>
            <a:ext cx="4483137" cy="4408690"/>
            <a:chOff x="5675742" y="2268018"/>
            <a:chExt cx="4379228" cy="4270144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675742" y="2268018"/>
              <a:ext cx="4379227" cy="2107649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675742" y="4350545"/>
              <a:ext cx="4379227" cy="2187617"/>
            </a:xfrm>
            <a:prstGeom prst="rect">
              <a:avLst/>
            </a:prstGeom>
          </p:spPr>
        </p:pic>
      </p:grpSp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5"/>
          <a:srcRect r="2950" b="28330"/>
          <a:stretch>
            <a:fillRect/>
          </a:stretch>
        </p:blipFill>
        <p:spPr>
          <a:xfrm>
            <a:off x="4759035" y="2162118"/>
            <a:ext cx="7117993" cy="320725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6"/>
          <a:srcRect r="4380"/>
          <a:stretch>
            <a:fillRect/>
          </a:stretch>
        </p:blipFill>
        <p:spPr>
          <a:xfrm>
            <a:off x="4759035" y="5423102"/>
            <a:ext cx="6621322" cy="11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모델 평가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7631506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2" y="1529483"/>
            <a:ext cx="7478632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예측값과 비교를 통한 모델 평가</a:t>
            </a:r>
            <a:r>
              <a:rPr lang="en-US" altLang="ko-KR" sz="13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(선형 회귀에 대한 성능 평가)</a:t>
            </a:r>
            <a:endParaRPr lang="en-US" altLang="ko-KR" sz="13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19638" y="2159001"/>
            <a:ext cx="4461110" cy="3216273"/>
          </a:xfrm>
          <a:prstGeom prst="rect">
            <a:avLst/>
          </a:prstGeom>
        </p:spPr>
      </p:pic>
      <p:grpSp>
        <p:nvGrpSpPr>
          <p:cNvPr id="128" name=""/>
          <p:cNvGrpSpPr/>
          <p:nvPr/>
        </p:nvGrpSpPr>
        <p:grpSpPr>
          <a:xfrm rot="0">
            <a:off x="338137" y="2160588"/>
            <a:ext cx="4306887" cy="4281488"/>
            <a:chOff x="642936" y="2160587"/>
            <a:chExt cx="4183062" cy="4052888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42936" y="2160587"/>
              <a:ext cx="4183062" cy="1896321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42936" y="4029075"/>
              <a:ext cx="4183003" cy="2184401"/>
            </a:xfrm>
            <a:prstGeom prst="rect">
              <a:avLst/>
            </a:prstGeom>
          </p:spPr>
        </p:pic>
      </p:grpSp>
      <p:grpSp>
        <p:nvGrpSpPr>
          <p:cNvPr id="135" name=""/>
          <p:cNvGrpSpPr/>
          <p:nvPr/>
        </p:nvGrpSpPr>
        <p:grpSpPr>
          <a:xfrm rot="0">
            <a:off x="4793803" y="5557192"/>
            <a:ext cx="2215758" cy="1133437"/>
            <a:chOff x="4793803" y="5526236"/>
            <a:chExt cx="2215758" cy="1133437"/>
          </a:xfrm>
        </p:grpSpPr>
        <p:sp>
          <p:nvSpPr>
            <p:cNvPr id="125" name="Google Shape;3612;p110"/>
            <p:cNvSpPr/>
            <p:nvPr/>
          </p:nvSpPr>
          <p:spPr>
            <a:xfrm>
              <a:off x="4793803" y="5526236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chemeClr val="accent4">
                <a:alpha val="200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lvl="0"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126" name="Rectangle 12"/>
            <p:cNvSpPr/>
            <p:nvPr/>
          </p:nvSpPr>
          <p:spPr>
            <a:xfrm>
              <a:off x="4923873" y="5935980"/>
              <a:ext cx="2015465" cy="57721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sz="3100" b="1">
                  <a:solidFill>
                    <a:schemeClr val="bg1"/>
                  </a:solidFill>
                  <a:latin typeface="맑은 고딕"/>
                  <a:ea typeface="맑은 고딕"/>
                  <a:cs typeface="Poppins"/>
                </a:rPr>
                <a:t>13.1705</a:t>
              </a:r>
              <a:r>
                <a:rPr lang="en-US" altLang="ko-KR" sz="3100" b="1">
                  <a:solidFill>
                    <a:schemeClr val="bg1"/>
                  </a:solidFill>
                  <a:latin typeface="맑은 고딕"/>
                  <a:ea typeface="맑은 고딕"/>
                  <a:cs typeface="Poppins"/>
                </a:rPr>
                <a:t>..</a:t>
              </a:r>
              <a:endParaRPr lang="en-US" altLang="ko-KR" sz="3100" b="1">
                <a:solidFill>
                  <a:schemeClr val="bg1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27" name="TextBox 22"/>
            <p:cNvSpPr txBox="1"/>
            <p:nvPr/>
          </p:nvSpPr>
          <p:spPr>
            <a:xfrm>
              <a:off x="4806031" y="5545751"/>
              <a:ext cx="2203530" cy="33879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lvl="0" algn="ctr">
                <a:defRPr/>
              </a:pPr>
              <a:r>
                <a:rPr lang="en-US" altLang="ko-KR" sz="1600">
                  <a:solidFill>
                    <a:schemeClr val="bg1"/>
                  </a:solidFill>
                  <a:latin typeface="맑은 고딕"/>
                  <a:ea typeface="맑은 고딕"/>
                  <a:cs typeface="Poppins"/>
                </a:rPr>
                <a:t>MSE</a:t>
              </a:r>
              <a:endParaRPr lang="en-US" altLang="ko-KR" sz="1200">
                <a:solidFill>
                  <a:schemeClr val="bg1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  <p:grpSp>
        <p:nvGrpSpPr>
          <p:cNvPr id="136" name=""/>
          <p:cNvGrpSpPr/>
          <p:nvPr/>
        </p:nvGrpSpPr>
        <p:grpSpPr>
          <a:xfrm rot="0">
            <a:off x="7186959" y="5557192"/>
            <a:ext cx="2215758" cy="1133437"/>
            <a:chOff x="7186958" y="5557192"/>
            <a:chExt cx="2215758" cy="1133437"/>
          </a:xfrm>
        </p:grpSpPr>
        <p:sp>
          <p:nvSpPr>
            <p:cNvPr id="129" name="Google Shape;3612;p110"/>
            <p:cNvSpPr/>
            <p:nvPr/>
          </p:nvSpPr>
          <p:spPr>
            <a:xfrm>
              <a:off x="7186958" y="5557192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0" name="Rectangle 12"/>
            <p:cNvSpPr/>
            <p:nvPr/>
          </p:nvSpPr>
          <p:spPr>
            <a:xfrm>
              <a:off x="7317028" y="5966936"/>
              <a:ext cx="2015466" cy="567689"/>
            </a:xfrm>
            <a:prstGeom prst="rect">
              <a:avLst/>
            </a:prstGeom>
          </p:spPr>
          <p:txBody>
            <a:bodyPr wrap="square" anchor="ctr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0.9</a:t>
              </a:r>
              <a:r>
                <a: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99..</a:t>
              </a:r>
              <a:endPara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31" name="TextBox 22"/>
            <p:cNvSpPr txBox="1"/>
            <p:nvPr/>
          </p:nvSpPr>
          <p:spPr>
            <a:xfrm>
              <a:off x="7199187" y="5576708"/>
              <a:ext cx="2203530" cy="33879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R2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20200" y="4652962"/>
            <a:ext cx="287523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66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FEA18135-DCA8-3115-683E-CCE2E1614A76}"/>
              </a:ext>
            </a:extLst>
          </p:cNvPr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평가</a:t>
            </a:r>
            <a:endParaRPr sz="5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7669606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2" y="1529483"/>
            <a:ext cx="7507207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예측값과 비교를 통한 모델 평가</a:t>
            </a:r>
            <a:r>
              <a:rPr lang="en-US" altLang="ko-KR" sz="13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(</a:t>
            </a:r>
            <a:r>
              <a:rPr lang="ko-KR" altLang="en-US" sz="13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분류</a:t>
            </a:r>
            <a:r>
              <a:rPr lang="en-US" altLang="ko-KR" sz="13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에 대한 성능 평가)</a:t>
            </a:r>
            <a:endParaRPr lang="en-US" altLang="ko-KR" sz="13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28" name=""/>
          <p:cNvGrpSpPr/>
          <p:nvPr/>
        </p:nvGrpSpPr>
        <p:grpSpPr>
          <a:xfrm rot="0">
            <a:off x="406399" y="2189163"/>
            <a:ext cx="4183003" cy="4546600"/>
            <a:chOff x="1015999" y="2151063"/>
            <a:chExt cx="4183003" cy="4546600"/>
          </a:xfrm>
        </p:grpSpPr>
        <p:pic>
          <p:nvPicPr>
            <p:cNvPr id="117" name="그림 1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15999" y="2151063"/>
              <a:ext cx="4183002" cy="1101067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 rotWithShape="1">
            <a:blip r:embed="rId4"/>
            <a:srcRect t="19310"/>
            <a:stretch>
              <a:fillRect/>
            </a:stretch>
          </p:blipFill>
          <p:spPr>
            <a:xfrm>
              <a:off x="1015999" y="3089276"/>
              <a:ext cx="4183003" cy="1326610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 rotWithShape="1">
            <a:blip r:embed="rId5"/>
            <a:srcRect t="14290"/>
            <a:stretch>
              <a:fillRect/>
            </a:stretch>
          </p:blipFill>
          <p:spPr>
            <a:xfrm>
              <a:off x="1015999" y="4365257"/>
              <a:ext cx="4183003" cy="2332406"/>
            </a:xfrm>
            <a:prstGeom prst="rect">
              <a:avLst/>
            </a:prstGeom>
          </p:spPr>
        </p:pic>
      </p:grpSp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20684" y="2180166"/>
            <a:ext cx="7439477" cy="2247899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90589" y="4496496"/>
            <a:ext cx="2603395" cy="1699811"/>
          </a:xfrm>
          <a:prstGeom prst="rect">
            <a:avLst/>
          </a:prstGeom>
        </p:spPr>
      </p:pic>
      <p:grpSp>
        <p:nvGrpSpPr>
          <p:cNvPr id="143" name=""/>
          <p:cNvGrpSpPr/>
          <p:nvPr/>
        </p:nvGrpSpPr>
        <p:grpSpPr>
          <a:xfrm rot="0">
            <a:off x="7078000" y="4478485"/>
            <a:ext cx="2049016" cy="1074014"/>
            <a:chOff x="4793803" y="5631011"/>
            <a:chExt cx="2215758" cy="1133437"/>
          </a:xfrm>
        </p:grpSpPr>
        <p:sp>
          <p:nvSpPr>
            <p:cNvPr id="122" name="Google Shape;3612;p110"/>
            <p:cNvSpPr/>
            <p:nvPr/>
          </p:nvSpPr>
          <p:spPr>
            <a:xfrm>
              <a:off x="4793803" y="5631011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23" name="Rectangle 12"/>
            <p:cNvSpPr/>
            <p:nvPr/>
          </p:nvSpPr>
          <p:spPr>
            <a:xfrm>
              <a:off x="4923872" y="6013166"/>
              <a:ext cx="2015465" cy="599099"/>
            </a:xfrm>
            <a:prstGeom prst="rect">
              <a:avLst/>
            </a:prstGeom>
          </p:spPr>
          <p:txBody>
            <a:bodyPr wrap="square" anchor="ctr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0.9076..</a:t>
              </a:r>
              <a:endPara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24" name="TextBox 22"/>
            <p:cNvSpPr txBox="1"/>
            <p:nvPr/>
          </p:nvSpPr>
          <p:spPr>
            <a:xfrm>
              <a:off x="4806031" y="5650526"/>
              <a:ext cx="2203529" cy="34856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Precision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  <p:grpSp>
        <p:nvGrpSpPr>
          <p:cNvPr id="144" name=""/>
          <p:cNvGrpSpPr/>
          <p:nvPr/>
        </p:nvGrpSpPr>
        <p:grpSpPr>
          <a:xfrm rot="0">
            <a:off x="4768166" y="5679211"/>
            <a:ext cx="2049016" cy="1074014"/>
            <a:chOff x="7270302" y="5602436"/>
            <a:chExt cx="2215758" cy="1133437"/>
          </a:xfrm>
        </p:grpSpPr>
        <p:sp>
          <p:nvSpPr>
            <p:cNvPr id="125" name="Google Shape;3612;p110"/>
            <p:cNvSpPr/>
            <p:nvPr/>
          </p:nvSpPr>
          <p:spPr>
            <a:xfrm>
              <a:off x="7270302" y="5602436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26" name="Rectangle 12"/>
            <p:cNvSpPr/>
            <p:nvPr/>
          </p:nvSpPr>
          <p:spPr>
            <a:xfrm>
              <a:off x="7400372" y="5994643"/>
              <a:ext cx="2015465" cy="599099"/>
            </a:xfrm>
            <a:prstGeom prst="rect">
              <a:avLst/>
            </a:prstGeom>
          </p:spPr>
          <p:txBody>
            <a:bodyPr wrap="square" anchor="ctr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0.</a:t>
              </a:r>
              <a:r>
                <a: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8897..</a:t>
              </a:r>
              <a:endPara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27" name="TextBox 22"/>
            <p:cNvSpPr txBox="1"/>
            <p:nvPr/>
          </p:nvSpPr>
          <p:spPr>
            <a:xfrm>
              <a:off x="7282531" y="5621952"/>
              <a:ext cx="2203530" cy="34856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Recall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  <p:grpSp>
        <p:nvGrpSpPr>
          <p:cNvPr id="141" name=""/>
          <p:cNvGrpSpPr/>
          <p:nvPr/>
        </p:nvGrpSpPr>
        <p:grpSpPr>
          <a:xfrm rot="0">
            <a:off x="7077951" y="5679319"/>
            <a:ext cx="2049064" cy="1073906"/>
            <a:chOff x="4732420" y="4515527"/>
            <a:chExt cx="2215752" cy="1133437"/>
          </a:xfrm>
        </p:grpSpPr>
        <p:sp>
          <p:nvSpPr>
            <p:cNvPr id="134" name="Google Shape;3612;p110"/>
            <p:cNvSpPr/>
            <p:nvPr/>
          </p:nvSpPr>
          <p:spPr>
            <a:xfrm>
              <a:off x="4732420" y="4515527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5" name="Rectangle 12"/>
            <p:cNvSpPr/>
            <p:nvPr/>
          </p:nvSpPr>
          <p:spPr>
            <a:xfrm>
              <a:off x="4862487" y="4898838"/>
              <a:ext cx="2015464" cy="599159"/>
            </a:xfrm>
            <a:prstGeom prst="rect">
              <a:avLst/>
            </a:prstGeom>
          </p:spPr>
          <p:txBody>
            <a:bodyPr wrap="square" anchor="ctr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0.8947..</a:t>
              </a:r>
              <a:endPara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36" name="TextBox 22"/>
            <p:cNvSpPr txBox="1"/>
            <p:nvPr/>
          </p:nvSpPr>
          <p:spPr>
            <a:xfrm>
              <a:off x="4744642" y="4535043"/>
              <a:ext cx="2203529" cy="357259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F1-Score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  <p:grpSp>
        <p:nvGrpSpPr>
          <p:cNvPr id="142" name=""/>
          <p:cNvGrpSpPr/>
          <p:nvPr/>
        </p:nvGrpSpPr>
        <p:grpSpPr>
          <a:xfrm rot="0">
            <a:off x="4768166" y="4478485"/>
            <a:ext cx="2049016" cy="1074014"/>
            <a:chOff x="7208920" y="4486952"/>
            <a:chExt cx="2215758" cy="1133437"/>
          </a:xfrm>
        </p:grpSpPr>
        <p:sp>
          <p:nvSpPr>
            <p:cNvPr id="137" name="Google Shape;3612;p110"/>
            <p:cNvSpPr/>
            <p:nvPr/>
          </p:nvSpPr>
          <p:spPr>
            <a:xfrm>
              <a:off x="7208920" y="4486952"/>
              <a:ext cx="2208939" cy="1133437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38" name="Rectangle 12"/>
            <p:cNvSpPr/>
            <p:nvPr/>
          </p:nvSpPr>
          <p:spPr>
            <a:xfrm>
              <a:off x="7338989" y="4870223"/>
              <a:ext cx="2015466" cy="599099"/>
            </a:xfrm>
            <a:prstGeom prst="rect">
              <a:avLst/>
            </a:prstGeom>
          </p:spPr>
          <p:txBody>
            <a:bodyPr wrap="square" anchor="ctr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90.77%</a:t>
              </a:r>
              <a:endPara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  <p:sp>
          <p:nvSpPr>
            <p:cNvPr id="139" name="TextBox 22"/>
            <p:cNvSpPr txBox="1"/>
            <p:nvPr/>
          </p:nvSpPr>
          <p:spPr>
            <a:xfrm>
              <a:off x="7221149" y="4506467"/>
              <a:ext cx="2203530" cy="35809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Poppins"/>
                </a:rPr>
                <a:t>Accuracy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528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/>
          <p:nvPr/>
        </p:nvSpPr>
        <p:spPr>
          <a:xfrm rot="10800000" flipH="1">
            <a:off x="-859405" y="394145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844366" y="473974"/>
            <a:ext cx="486110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분석데이터</a:t>
            </a:r>
            <a:endParaRPr sz="5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1472382" y="988963"/>
            <a:ext cx="358200" cy="323701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11472382" y="1452639"/>
            <a:ext cx="3582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2"/>
          <p:cNvSpPr/>
          <p:nvPr/>
        </p:nvSpPr>
        <p:spPr>
          <a:xfrm rot="10800000">
            <a:off x="-2404" y="5900053"/>
            <a:ext cx="3348854" cy="335647"/>
          </a:xfrm>
          <a:custGeom>
            <a:avLst/>
            <a:gdLst/>
            <a:ahLst/>
            <a:cxnLst/>
            <a:rect l="l" t="t" r="r" b="b"/>
            <a:pathLst>
              <a:path w="129732" h="21884" fill="none" extrusionOk="0">
                <a:moveTo>
                  <a:pt x="129731" y="11311"/>
                </a:moveTo>
                <a:lnTo>
                  <a:pt x="100335" y="11311"/>
                </a:lnTo>
                <a:lnTo>
                  <a:pt x="89738" y="21884"/>
                </a:lnTo>
                <a:lnTo>
                  <a:pt x="34529" y="21884"/>
                </a:lnTo>
                <a:lnTo>
                  <a:pt x="12633" y="0"/>
                </a:lnTo>
                <a:lnTo>
                  <a:pt x="1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2"/>
          <p:cNvSpPr/>
          <p:nvPr/>
        </p:nvSpPr>
        <p:spPr>
          <a:xfrm rot="10800000">
            <a:off x="3336114" y="6143275"/>
            <a:ext cx="184575" cy="184850"/>
          </a:xfrm>
          <a:custGeom>
            <a:avLst/>
            <a:gdLst/>
            <a:ahLst/>
            <a:cxnLst/>
            <a:rect l="l" t="t" r="r" b="b"/>
            <a:pathLst>
              <a:path w="7383" h="7394" fill="none" extrusionOk="0">
                <a:moveTo>
                  <a:pt x="1" y="3691"/>
                </a:moveTo>
                <a:cubicBezTo>
                  <a:pt x="1" y="1643"/>
                  <a:pt x="1644" y="0"/>
                  <a:pt x="3692" y="0"/>
                </a:cubicBezTo>
                <a:cubicBezTo>
                  <a:pt x="5728" y="0"/>
                  <a:pt x="7383" y="1643"/>
                  <a:pt x="7383" y="3691"/>
                </a:cubicBezTo>
                <a:cubicBezTo>
                  <a:pt x="7383" y="5727"/>
                  <a:pt x="5728" y="7382"/>
                  <a:pt x="3692" y="7382"/>
                </a:cubicBezTo>
                <a:cubicBezTo>
                  <a:pt x="1644" y="7394"/>
                  <a:pt x="1" y="5727"/>
                  <a:pt x="1" y="369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" name="Google Shape;90;p2"/>
          <p:cNvGrpSpPr/>
          <p:nvPr/>
        </p:nvGrpSpPr>
        <p:grpSpPr>
          <a:xfrm rot="5400000" flipH="1">
            <a:off x="9771321" y="1188803"/>
            <a:ext cx="2947684" cy="527672"/>
            <a:chOff x="1358103" y="3291921"/>
            <a:chExt cx="3368397" cy="603054"/>
          </a:xfrm>
        </p:grpSpPr>
        <p:sp>
          <p:nvSpPr>
            <p:cNvPr id="91" name="Google Shape;91;p2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Google Shape;106;p3">
            <a:extLst>
              <a:ext uri="{FF2B5EF4-FFF2-40B4-BE49-F238E27FC236}">
                <a16:creationId xmlns:a16="http://schemas.microsoft.com/office/drawing/2014/main" id="{50447E8E-8CFC-FC5F-7549-00D66CD55DB6}"/>
              </a:ext>
            </a:extLst>
          </p:cNvPr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18;p3">
            <a:extLst>
              <a:ext uri="{FF2B5EF4-FFF2-40B4-BE49-F238E27FC236}">
                <a16:creationId xmlns:a16="http://schemas.microsoft.com/office/drawing/2014/main" id="{880CDDFE-CEAA-E51D-284D-99EBFF85DBF2}"/>
              </a:ext>
            </a:extLst>
          </p:cNvPr>
          <p:cNvSpPr txBox="1"/>
          <p:nvPr/>
        </p:nvSpPr>
        <p:spPr>
          <a:xfrm>
            <a:off x="1179593" y="1529483"/>
            <a:ext cx="867878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Malgun Gothic"/>
                <a:sym typeface="Malgun Gothic"/>
              </a:rPr>
              <a:t>서울시 </a:t>
            </a:r>
            <a:r>
              <a:rPr lang="ko-KR" altLang="en-US" sz="2800" dirty="0" err="1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Malgun Gothic"/>
                <a:sym typeface="Malgun Gothic"/>
              </a:rPr>
              <a:t>포트홀</a:t>
            </a:r>
            <a:r>
              <a:rPr lang="ko-KR" altLang="en-US" sz="2800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Malgun Gothic"/>
                <a:sym typeface="Malgun Gothic"/>
              </a:rPr>
              <a:t> 보수 등 </a:t>
            </a:r>
            <a:r>
              <a:rPr lang="ko-KR" altLang="en-US" sz="2800" b="1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Malgun Gothic"/>
                <a:sym typeface="Malgun Gothic"/>
              </a:rPr>
              <a:t>다양한 공공데이터 활용</a:t>
            </a:r>
            <a:endParaRPr sz="2800" b="1" dirty="0">
              <a:solidFill>
                <a:srgbClr val="FFC000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Malgun Gothic"/>
              <a:sym typeface="Malgun Gothic"/>
            </a:endParaRPr>
          </a:p>
        </p:txBody>
      </p:sp>
      <p:graphicFrame>
        <p:nvGraphicFramePr>
          <p:cNvPr id="7" name="Group 248">
            <a:extLst>
              <a:ext uri="{FF2B5EF4-FFF2-40B4-BE49-F238E27FC236}">
                <a16:creationId xmlns:a16="http://schemas.microsoft.com/office/drawing/2014/main" id="{CD434CBB-6F64-2CBA-069E-598A8CC18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424311"/>
              </p:ext>
            </p:extLst>
          </p:nvPr>
        </p:nvGraphicFramePr>
        <p:xfrm>
          <a:off x="1033288" y="2396502"/>
          <a:ext cx="10150528" cy="3931621"/>
        </p:xfrm>
        <a:graphic>
          <a:graphicData uri="http://schemas.openxmlformats.org/drawingml/2006/table">
            <a:tbl>
              <a:tblPr/>
              <a:tblGrid>
                <a:gridCol w="40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4981">
                  <a:extLst>
                    <a:ext uri="{9D8B030D-6E8A-4147-A177-3AD203B41FA5}">
                      <a16:colId xmlns:a16="http://schemas.microsoft.com/office/drawing/2014/main" val="3076171407"/>
                    </a:ext>
                  </a:extLst>
                </a:gridCol>
                <a:gridCol w="1389358">
                  <a:extLst>
                    <a:ext uri="{9D8B030D-6E8A-4147-A177-3AD203B41FA5}">
                      <a16:colId xmlns:a16="http://schemas.microsoft.com/office/drawing/2014/main" val="2724319324"/>
                    </a:ext>
                  </a:extLst>
                </a:gridCol>
              </a:tblGrid>
              <a:tr h="301256">
                <a:tc>
                  <a:txBody>
                    <a:bodyPr/>
                    <a:lstStyle>
                      <a:lvl1pPr marL="0" marR="0" algn="l" defTabSz="89620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764" b="0" i="0" u="none" strike="noStrike" kern="1200" cap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Arial"/>
                        </a:defRPr>
                      </a:lvl1pPr>
                      <a:lvl2pPr marL="448102" marR="0" algn="l" defTabSz="89620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764" b="0" i="0" u="none" strike="noStrike" kern="1200" cap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Arial"/>
                        </a:defRPr>
                      </a:lvl2pPr>
                      <a:lvl3pPr marL="896203" marR="0" algn="l" defTabSz="89620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764" b="0" i="0" u="none" strike="noStrike" kern="1200" cap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Arial"/>
                        </a:defRPr>
                      </a:lvl3pPr>
                      <a:lvl4pPr marL="1344305" marR="0" algn="l" defTabSz="89620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764" b="0" i="0" u="none" strike="noStrike" kern="1200" cap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Arial"/>
                        </a:defRPr>
                      </a:lvl4pPr>
                      <a:lvl5pPr marL="1792407" marR="0" algn="l" defTabSz="89620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764" b="0" i="0" u="none" strike="noStrike" kern="1200" cap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Arial"/>
                        </a:defRPr>
                      </a:lvl5pPr>
                      <a:lvl6pPr marL="2240509" marR="0" algn="l" defTabSz="89620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764" b="0" i="0" u="none" strike="noStrike" kern="1200" cap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Arial"/>
                        </a:defRPr>
                      </a:lvl6pPr>
                      <a:lvl7pPr marL="2688610" marR="0" algn="l" defTabSz="89620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764" b="0" i="0" u="none" strike="noStrike" kern="1200" cap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Arial"/>
                        </a:defRPr>
                      </a:lvl7pPr>
                      <a:lvl8pPr marL="3136712" marR="0" algn="l" defTabSz="89620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764" b="0" i="0" u="none" strike="noStrike" kern="1200" cap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Arial"/>
                        </a:defRPr>
                      </a:lvl8pPr>
                      <a:lvl9pPr marL="3584814" marR="0" algn="l" defTabSz="89620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764" b="0" i="0" u="none" strike="noStrike" kern="1200" cap="non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400" b="1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rgbClr val="29477D"/>
                          </a:solidFill>
                          <a:latin typeface="+mn-ea"/>
                          <a:ea typeface="+mn-ea"/>
                          <a:cs typeface="+mn-cs"/>
                        </a:rPr>
                        <a:t>No</a:t>
                      </a:r>
                      <a:endParaRPr lang="ko-KR" altLang="en-US" sz="1400" b="1" kern="1200" spc="-3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rgbClr val="29477D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969" marR="71969" marT="35985" marB="35985" anchor="ctr" horzOverflow="overflow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4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3E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b="1" kern="1200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출처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4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3E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b="1" kern="1200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데이터명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4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3E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b="1" kern="1200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4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3ED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b="1" kern="1200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기준년도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4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3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6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algn="ctr" defTabSz="755934" rtl="0" eaLnBrk="1" fontAlgn="ctr" latinLnBrk="1" hangingPunct="1"/>
                      <a:r>
                        <a:rPr lang="en-US" altLang="ko-KR" sz="1200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kern="1200" spc="-3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17" marR="7617" marT="7617" marB="0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서울특별시 도로관리과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algn="l"/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서울시 </a:t>
                      </a:r>
                      <a:r>
                        <a:rPr lang="ko-KR" altLang="en-US" sz="1400" b="0" i="0" u="none" strike="noStrike" kern="1200" cap="none" spc="-80" baseline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포트홀</a:t>
                      </a: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보수 정보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서울시 </a:t>
                      </a:r>
                      <a:r>
                        <a:rPr lang="ko-KR" altLang="en-US" sz="1400" b="0" i="0" u="none" strike="noStrike" kern="1200" cap="none" spc="-80" baseline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포트홀</a:t>
                      </a: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보수 정보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2019.01~2024.10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>
                          <a:lumMod val="20000"/>
                          <a:lumOff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784">
                <a:tc>
                  <a:txBody>
                    <a:bodyPr/>
                    <a:lstStyle/>
                    <a:p>
                      <a:pPr marL="0" algn="ctr" defTabSz="755934" rtl="0" eaLnBrk="1" fontAlgn="ctr" latinLnBrk="1" hangingPunct="1"/>
                      <a:r>
                        <a:rPr lang="en-US" altLang="ko-KR" sz="1200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spc="-3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17" marR="7617" marT="7617" marB="0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 </a:t>
                      </a:r>
                      <a:r>
                        <a:rPr lang="ko-KR" altLang="en-US" sz="1400" b="0" i="0" u="none" strike="noStrike" kern="1200" cap="none" spc="-80" baseline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열린데이터</a:t>
                      </a: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광장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서울시 도시계획시설</a:t>
                      </a: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도로</a:t>
                      </a: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) </a:t>
                      </a: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공간정보</a:t>
                      </a: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서울시 도시계획시설</a:t>
                      </a: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도로</a:t>
                      </a: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) </a:t>
                      </a: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공간정보 </a:t>
                      </a: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UPIS_C_UQ151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2022.04.</a:t>
                      </a:r>
                      <a:endParaRPr lang="ko-KR" altLang="en-US" sz="1400" b="0" i="0" u="none" strike="noStrike" kern="1200" cap="none" spc="-80" baseline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857016"/>
                  </a:ext>
                </a:extLst>
              </a:tr>
              <a:tr h="44076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algn="ctr" defTabSz="755934" rtl="0" eaLnBrk="1" fontAlgn="ctr" latinLnBrk="1" hangingPunct="1"/>
                      <a:r>
                        <a:rPr lang="en-US" altLang="ko-KR" sz="1200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kern="1200" spc="-3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17" marR="7617" marT="7617" marB="0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vMerge="1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/>
                      <a:endParaRPr/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자동차등록현황</a:t>
                      </a: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구로구</a:t>
                      </a: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구로구의 자동차 등록 현황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맑은 고딕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2019.01~202410</a:t>
                      </a:r>
                      <a:endParaRPr lang="ko-KR" altLang="en-US" sz="1400" b="0" i="0" u="none" strike="noStrike" kern="1200" cap="none" spc="-80" baseline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032192"/>
                  </a:ext>
                </a:extLst>
              </a:tr>
              <a:tr h="480982">
                <a:tc>
                  <a:txBody>
                    <a:bodyPr/>
                    <a:lstStyle/>
                    <a:p>
                      <a:pPr marL="0" algn="ctr" defTabSz="755934" rtl="0" eaLnBrk="1" fontAlgn="ctr" latinLnBrk="1" hangingPunct="1"/>
                      <a:r>
                        <a:rPr lang="en-US" altLang="ko-KR" sz="1200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kern="1200" spc="-3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17" marR="7617" marT="7617" marB="0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서울시 제설함 위치정보</a:t>
                      </a: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간선도로 응급상황시 사용할 수 있도록 설치된 제설함 위치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2023</a:t>
                      </a:r>
                      <a:endParaRPr lang="ko-KR" altLang="en-US" sz="1400" b="0" i="0" u="none" strike="noStrike" kern="1200" cap="none" spc="-80" baseline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67508"/>
                  </a:ext>
                </a:extLst>
              </a:tr>
              <a:tr h="440763">
                <a:tc>
                  <a:txBody>
                    <a:bodyPr/>
                    <a:lstStyle/>
                    <a:p>
                      <a:pPr marL="0" algn="ctr" defTabSz="755934" rtl="0" eaLnBrk="1" fontAlgn="ctr" latinLnBrk="1" hangingPunct="1"/>
                      <a:r>
                        <a:rPr lang="en-US" altLang="ko-KR" sz="1200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kern="1200" spc="-3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17" marR="7617" marT="7617" marB="0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서울시 교통량 정보</a:t>
                      </a: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교통량 조사결과 정보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2020.01~2024.08</a:t>
                      </a:r>
                      <a:endParaRPr lang="ko-KR" altLang="en-US" sz="1400" b="0" i="0" u="none" strike="noStrike" kern="1200" cap="none" spc="-80" baseline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961709"/>
                  </a:ext>
                </a:extLst>
              </a:tr>
              <a:tr h="472784">
                <a:tc>
                  <a:txBody>
                    <a:bodyPr/>
                    <a:lstStyle/>
                    <a:p>
                      <a:pPr marL="0" algn="ctr" defTabSz="755934" rtl="0" eaLnBrk="1" fontAlgn="ctr" latinLnBrk="1" hangingPunct="1"/>
                      <a:r>
                        <a:rPr lang="en-US" altLang="ko-KR" sz="1200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200" kern="1200" spc="-3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17" marR="7617" marT="7617" marB="0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공공데이터 포털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서울시 구로구</a:t>
                      </a: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_</a:t>
                      </a: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민간공사장 현황</a:t>
                      </a: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서울특별시 구로구의 민간공사장 현황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2020.01~2024.10</a:t>
                      </a:r>
                      <a:endParaRPr lang="ko-KR" altLang="en-US" sz="1400" b="0" i="0" u="none" strike="noStrike" kern="1200" cap="none" spc="-80" baseline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3903"/>
                  </a:ext>
                </a:extLst>
              </a:tr>
              <a:tr h="440763">
                <a:tc>
                  <a:txBody>
                    <a:bodyPr/>
                    <a:lstStyle/>
                    <a:p>
                      <a:pPr marL="0" algn="ctr" defTabSz="755934" rtl="0" eaLnBrk="1" fontAlgn="ctr" latinLnBrk="1" hangingPunct="1"/>
                      <a:r>
                        <a:rPr lang="en-US" altLang="ko-KR" sz="1200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200" kern="1200" spc="-3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17" marR="7617" marT="7617" marB="0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기상청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서울시 강수량 데이터</a:t>
                      </a: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서울시 강수량 데이터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2019.01~202410</a:t>
                      </a:r>
                      <a:endParaRPr lang="ko-KR" altLang="en-US" sz="1400" b="0" i="0" u="none" strike="noStrike" kern="1200" cap="none" spc="-80" baseline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771686"/>
                  </a:ext>
                </a:extLst>
              </a:tr>
              <a:tr h="440763">
                <a:tc>
                  <a:txBody>
                    <a:bodyPr/>
                    <a:lstStyle/>
                    <a:p>
                      <a:pPr marL="0" algn="ctr" defTabSz="755934" rtl="0" eaLnBrk="1" fontAlgn="ctr" latinLnBrk="1" hangingPunct="1"/>
                      <a:r>
                        <a:rPr lang="en-US" altLang="ko-KR" sz="1200" kern="1200" spc="-3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200" kern="1200" spc="-3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17" marR="7617" marT="7617" marB="0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기상청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서울시 기온 데이터</a:t>
                      </a: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서울시 기온데이터</a:t>
                      </a: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일교차 일별 포함</a:t>
                      </a: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16615" marR="16615" marT="16615" marB="1661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508000" algn="l"/>
                          <a:tab pos="8229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  <a:defRPr/>
                      </a:pPr>
                      <a:r>
                        <a:rPr lang="en-US" altLang="ko-KR" sz="1400" b="0" i="0" u="none" strike="noStrike" kern="1200" cap="none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sym typeface="Arial"/>
                        </a:rPr>
                        <a:t>2019.01~202410</a:t>
                      </a:r>
                      <a:endParaRPr lang="ko-KR" altLang="en-US" sz="1400" b="0" i="0" u="none" strike="noStrike" kern="1200" cap="none" spc="-80" baseline="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9042" marR="19042" marT="12695" marB="12695" anchor="ctr">
                    <a:lnL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AD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5AE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70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93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모델 평가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2" y="1529483"/>
            <a:ext cx="7735807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Random Forest</a:t>
            </a: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모델 특성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6324" y="2347912"/>
            <a:ext cx="8801100" cy="2162175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 rot="0">
            <a:off x="1346557" y="4691230"/>
            <a:ext cx="2628328" cy="1584198"/>
            <a:chOff x="0" y="0"/>
            <a:chExt cx="2437511" cy="1361948"/>
          </a:xfrm>
        </p:grpSpPr>
        <p:pic>
          <p:nvPicPr>
            <p:cNvPr id="115" name=""/>
            <p:cNvPicPr/>
            <p:nvPr/>
          </p:nvPicPr>
          <p:blipFill rotWithShape="1">
            <a:blip r:embed="rId4">
              <a:lum/>
            </a:blip>
            <a:srcRect/>
            <a:stretch>
              <a:fillRect/>
            </a:stretch>
          </p:blipFill>
          <p:spPr>
            <a:xfrm>
              <a:off x="0" y="0"/>
              <a:ext cx="2437511" cy="1361948"/>
            </a:xfrm>
            <a:prstGeom prst="rect">
              <a:avLst/>
            </a:prstGeom>
          </p:spPr>
        </p:pic>
        <p:sp>
          <p:nvSpPr>
            <p:cNvPr id="116" name=""/>
            <p:cNvSpPr/>
            <p:nvPr/>
          </p:nvSpPr>
          <p:spPr>
            <a:xfrm>
              <a:off x="239522" y="519176"/>
              <a:ext cx="2015363" cy="5770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anchor="ctr"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lang="en-US" altLang="ko-KR" sz="3300" b="1" i="0" u="none" strike="noStrike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41</a:t>
              </a:r>
              <a:endParaRPr xmlns:mc="http://schemas.openxmlformats.org/markup-compatibility/2006" xmlns:hp="http://schemas.haansoft.com/office/presentation/8.0" lang="en-US" altLang="ko-KR" sz="3300" b="1" i="0" u="none" strike="noStrike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17" name=""/>
            <p:cNvSpPr/>
            <p:nvPr/>
          </p:nvSpPr>
          <p:spPr>
            <a:xfrm>
              <a:off x="121666" y="129032"/>
              <a:ext cx="2203450" cy="3387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anchor="t"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lang="en-US" sz="1800" b="0" i="0" u="none" strike="noStrike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max_depths</a:t>
              </a:r>
              <a:endParaRPr xmlns:mc="http://schemas.openxmlformats.org/markup-compatibility/2006" xmlns:hp="http://schemas.haansoft.com/office/presentation/8.0" lang="en-US" sz="1800" b="0" i="0" u="none" strike="noStrike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 rot="0">
            <a:off x="4156494" y="4695473"/>
            <a:ext cx="2628328" cy="1584198"/>
            <a:chOff x="0" y="0"/>
            <a:chExt cx="2437511" cy="1361948"/>
          </a:xfrm>
        </p:grpSpPr>
        <p:pic>
          <p:nvPicPr>
            <p:cNvPr id="120" name=""/>
            <p:cNvPicPr/>
            <p:nvPr/>
          </p:nvPicPr>
          <p:blipFill rotWithShape="1">
            <a:blip r:embed="rId5">
              <a:lum/>
            </a:blip>
            <a:srcRect/>
            <a:stretch>
              <a:fillRect/>
            </a:stretch>
          </p:blipFill>
          <p:spPr>
            <a:xfrm>
              <a:off x="0" y="0"/>
              <a:ext cx="2437511" cy="1361948"/>
            </a:xfrm>
            <a:prstGeom prst="rect">
              <a:avLst/>
            </a:prstGeom>
          </p:spPr>
        </p:pic>
        <p:sp>
          <p:nvSpPr>
            <p:cNvPr id="121" name=""/>
            <p:cNvSpPr/>
            <p:nvPr/>
          </p:nvSpPr>
          <p:spPr>
            <a:xfrm>
              <a:off x="239522" y="519176"/>
              <a:ext cx="2015363" cy="567563"/>
            </a:xfrm>
            <a:prstGeom prst="rect">
              <a:avLst/>
            </a:prstGeom>
            <a:noFill/>
            <a:ln>
              <a:noFill/>
            </a:ln>
          </p:spPr>
          <p:txBody>
            <a:bodyPr vert="horz" anchor="ctr"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lang="en-US" altLang="ko-KR" sz="3300" b="1" i="0" u="none" strike="noStrike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1863</a:t>
              </a:r>
              <a:endParaRPr xmlns:mc="http://schemas.openxmlformats.org/markup-compatibility/2006" xmlns:hp="http://schemas.haansoft.com/office/presentation/8.0" lang="en-US" altLang="ko-KR" sz="3300" b="1" i="0" u="none" strike="noStrike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2" name=""/>
            <p:cNvSpPr/>
            <p:nvPr/>
          </p:nvSpPr>
          <p:spPr>
            <a:xfrm>
              <a:off x="121666" y="129032"/>
              <a:ext cx="2203450" cy="3387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anchor="t"/>
            <a:p>
              <a:pPr lvl="0" algn="ctr">
                <a:defRPr/>
              </a:pPr>
              <a:r>
                <a:rPr xmlns:mc="http://schemas.openxmlformats.org/markup-compatibility/2006" xmlns:hp="http://schemas.haansoft.com/office/presentation/8.0" lang="en-US" sz="1800" b="0" i="0" u="none" strike="noStrike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rPr>
                <a:t>leaf_counts</a:t>
              </a:r>
              <a:endParaRPr xmlns:mc="http://schemas.openxmlformats.org/markup-compatibility/2006" xmlns:hp="http://schemas.haansoft.com/office/presentation/8.0" lang="en-US" sz="1800" b="0" i="0" u="none" strike="noStrike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52421" y="4639540"/>
            <a:ext cx="2643904" cy="15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9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모델 최적화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CBAE8B32-76CE-B965-E8F7-263C545B3D0D}"/>
              </a:ext>
            </a:extLst>
          </p:cNvPr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56544BD9-1840-1ABA-FA37-3360DC668E05}"/>
              </a:ext>
            </a:extLst>
          </p:cNvPr>
          <p:cNvSpPr txBox="1"/>
          <p:nvPr/>
        </p:nvSpPr>
        <p:spPr>
          <a:xfrm>
            <a:off x="1179592" y="1529483"/>
            <a:ext cx="87416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단일 모델 파라미터 변경 </a:t>
            </a:r>
            <a:r>
              <a:rPr lang="en-US" altLang="ko-KR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-KR" sz="2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n_estimators</a:t>
            </a:r>
            <a:endParaRPr sz="2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DF3739D-6962-CC25-9CA9-0DF01E28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88" y="2220015"/>
            <a:ext cx="5402169" cy="4275336"/>
          </a:xfrm>
          <a:prstGeom prst="rect">
            <a:avLst/>
          </a:prstGeom>
        </p:spPr>
      </p:pic>
      <p:sp>
        <p:nvSpPr>
          <p:cNvPr id="111" name="Rectangle: Diagonal Corners Snipped 10"/>
          <p:cNvSpPr/>
          <p:nvPr/>
        </p:nvSpPr>
        <p:spPr>
          <a:xfrm>
            <a:off x="7009318" y="2556427"/>
            <a:ext cx="1966609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estimator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=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150</a:t>
            </a:r>
            <a:endParaRPr lang="en-US" altLang="ko-KR" sz="14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2" name="Rectangle: Diagonal Corners Snipped 10"/>
          <p:cNvSpPr/>
          <p:nvPr/>
        </p:nvSpPr>
        <p:spPr>
          <a:xfrm>
            <a:off x="7017977" y="5633290"/>
            <a:ext cx="1966609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estimator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=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250</a:t>
            </a:r>
            <a:endParaRPr lang="en-US" altLang="ko-KR" sz="14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13" name="Straight Connector 2"/>
          <p:cNvCxnSpPr/>
          <p:nvPr/>
        </p:nvCxnSpPr>
        <p:spPr>
          <a:xfrm rot="5400000" flipH="1" flipV="1">
            <a:off x="4647318" y="4341064"/>
            <a:ext cx="4176522" cy="25313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</p:cxnSp>
      <p:sp>
        <p:nvSpPr>
          <p:cNvPr id="114" name="Rectangle: Rounded Corners 4"/>
          <p:cNvSpPr/>
          <p:nvPr/>
        </p:nvSpPr>
        <p:spPr>
          <a:xfrm>
            <a:off x="6655376" y="2673282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5" name="Rectangle: Rounded Corners 4"/>
          <p:cNvSpPr/>
          <p:nvPr/>
        </p:nvSpPr>
        <p:spPr>
          <a:xfrm>
            <a:off x="6655376" y="5750145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4"/>
          <a:srcRect b="67730"/>
          <a:stretch>
            <a:fillRect/>
          </a:stretch>
        </p:blipFill>
        <p:spPr>
          <a:xfrm>
            <a:off x="7525615" y="3237201"/>
            <a:ext cx="3042543" cy="383597"/>
          </a:xfrm>
          <a:prstGeom prst="rect">
            <a:avLst/>
          </a:prstGeom>
        </p:spPr>
      </p:pic>
      <p:sp>
        <p:nvSpPr>
          <p:cNvPr id="120" name="Rectangle: Diagonal Corners Snipped 10"/>
          <p:cNvSpPr/>
          <p:nvPr/>
        </p:nvSpPr>
        <p:spPr>
          <a:xfrm>
            <a:off x="7005855" y="4094858"/>
            <a:ext cx="1966609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estimator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200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1" name="Rectangle: Rounded Corners 4"/>
          <p:cNvSpPr/>
          <p:nvPr/>
        </p:nvSpPr>
        <p:spPr>
          <a:xfrm>
            <a:off x="6655376" y="4211713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5"/>
          <a:srcRect t="29860" b="39330"/>
          <a:stretch>
            <a:fillRect/>
          </a:stretch>
        </p:blipFill>
        <p:spPr>
          <a:xfrm>
            <a:off x="7525615" y="4744748"/>
            <a:ext cx="3042543" cy="366280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6"/>
          <a:srcRect t="61910" b="4370"/>
          <a:stretch>
            <a:fillRect/>
          </a:stretch>
        </p:blipFill>
        <p:spPr>
          <a:xfrm>
            <a:off x="7525615" y="6234978"/>
            <a:ext cx="3042543" cy="40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7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1" animBg="1"/>
      <p:bldP spid="115" grpId="2" animBg="1"/>
      <p:bldP spid="121" grpId="3" animBg="1"/>
      <p:bldP spid="111" grpId="4" animBg="1"/>
      <p:bldP spid="112" grpId="5" animBg="1"/>
      <p:bldP spid="120" grpId="6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>
            <a:extLst>
              <a:ext uri="{FF2B5EF4-FFF2-40B4-BE49-F238E27FC236}">
                <a16:creationId xmlns:a16="http://schemas.microsoft.com/office/drawing/2014/main" id="{2370465D-8F61-DD3E-2866-0E97C8E5E0C8}"/>
              </a:ext>
            </a:extLst>
          </p:cNvPr>
          <p:cNvGrpSpPr/>
          <p:nvPr/>
        </p:nvGrpSpPr>
        <p:grpSpPr>
          <a:xfrm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>
              <a:extLst>
                <a:ext uri="{FF2B5EF4-FFF2-40B4-BE49-F238E27FC236}">
                  <a16:creationId xmlns:a16="http://schemas.microsoft.com/office/drawing/2014/main" id="{348F85E3-D94F-28FC-6601-ACF79879B660}"/>
                </a:ext>
              </a:extLst>
            </p:cNvPr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3">
              <a:extLst>
                <a:ext uri="{FF2B5EF4-FFF2-40B4-BE49-F238E27FC236}">
                  <a16:creationId xmlns:a16="http://schemas.microsoft.com/office/drawing/2014/main" id="{C8147F60-EC68-7EDF-C877-2471297481CB}"/>
                </a:ext>
              </a:extLst>
            </p:cNvPr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7C590242-61AF-39D1-B6F8-E2B3EB169DF7}"/>
              </a:ext>
            </a:extLst>
          </p:cNvPr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최적화</a:t>
            </a:r>
            <a:endParaRPr sz="5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D7E747A0-2B81-5B27-EAF6-03BBB6FCC690}"/>
              </a:ext>
            </a:extLst>
          </p:cNvPr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E7738E2F-5A3A-7E27-13C7-02C7AF36DE7B}"/>
              </a:ext>
            </a:extLst>
          </p:cNvPr>
          <p:cNvSpPr txBox="1"/>
          <p:nvPr/>
        </p:nvSpPr>
        <p:spPr>
          <a:xfrm>
            <a:off x="1179592" y="1529483"/>
            <a:ext cx="87416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단일 모델 파라미터 변경 </a:t>
            </a:r>
            <a:r>
              <a:rPr lang="en-US" altLang="ko-KR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-KR" sz="2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max_depth</a:t>
            </a:r>
            <a:endParaRPr sz="2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59220B-1359-B73D-67A7-280BF24F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88" y="2291760"/>
            <a:ext cx="5065708" cy="4418877"/>
          </a:xfrm>
          <a:prstGeom prst="rect">
            <a:avLst/>
          </a:prstGeom>
        </p:spPr>
      </p:pic>
      <p:sp>
        <p:nvSpPr>
          <p:cNvPr id="111" name="Rectangle: Diagonal Corners Snipped 10"/>
          <p:cNvSpPr/>
          <p:nvPr/>
        </p:nvSpPr>
        <p:spPr>
          <a:xfrm>
            <a:off x="7009318" y="2556427"/>
            <a:ext cx="1966609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max_depth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10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2" name="Rectangle: Diagonal Corners Snipped 10"/>
          <p:cNvSpPr/>
          <p:nvPr/>
        </p:nvSpPr>
        <p:spPr>
          <a:xfrm>
            <a:off x="7017977" y="5633290"/>
            <a:ext cx="1966609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max_depth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50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13" name="Straight Connector 2"/>
          <p:cNvCxnSpPr/>
          <p:nvPr/>
        </p:nvCxnSpPr>
        <p:spPr>
          <a:xfrm rot="5400000" flipH="1" flipV="1">
            <a:off x="4647318" y="4341064"/>
            <a:ext cx="4176522" cy="25313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</p:cxnSp>
      <p:sp>
        <p:nvSpPr>
          <p:cNvPr id="114" name="Rectangle: Rounded Corners 4"/>
          <p:cNvSpPr/>
          <p:nvPr/>
        </p:nvSpPr>
        <p:spPr>
          <a:xfrm>
            <a:off x="6655376" y="2673282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5" name="Rectangle: Rounded Corners 4"/>
          <p:cNvSpPr/>
          <p:nvPr/>
        </p:nvSpPr>
        <p:spPr>
          <a:xfrm>
            <a:off x="6655376" y="5750145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6" name="Rectangle: Diagonal Corners Snipped 10"/>
          <p:cNvSpPr/>
          <p:nvPr/>
        </p:nvSpPr>
        <p:spPr>
          <a:xfrm>
            <a:off x="7005855" y="4094858"/>
            <a:ext cx="1966609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max_depth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30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7" name="Rectangle: Rounded Corners 4"/>
          <p:cNvSpPr/>
          <p:nvPr/>
        </p:nvSpPr>
        <p:spPr>
          <a:xfrm>
            <a:off x="6655376" y="4211713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4"/>
          <a:srcRect b="66380"/>
          <a:stretch>
            <a:fillRect/>
          </a:stretch>
        </p:blipFill>
        <p:spPr>
          <a:xfrm>
            <a:off x="7550295" y="3202564"/>
            <a:ext cx="3042380" cy="408276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5"/>
          <a:srcRect t="34940" b="33510"/>
          <a:stretch>
            <a:fillRect/>
          </a:stretch>
        </p:blipFill>
        <p:spPr>
          <a:xfrm>
            <a:off x="7550295" y="4709728"/>
            <a:ext cx="3042380" cy="383068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t="63460" b="5700"/>
          <a:stretch>
            <a:fillRect/>
          </a:stretch>
        </p:blipFill>
        <p:spPr>
          <a:xfrm>
            <a:off x="7550295" y="6191682"/>
            <a:ext cx="3042380" cy="3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1" animBg="1"/>
      <p:bldP spid="115" grpId="2" animBg="1"/>
      <p:bldP spid="117" grpId="3" animBg="1"/>
      <p:bldP spid="111" grpId="4" animBg="1"/>
      <p:bldP spid="112" grpId="5" animBg="1"/>
      <p:bldP spid="116" grpId="6" animBg="1"/>
    </p:bld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>
            <a:extLst>
              <a:ext uri="{FF2B5EF4-FFF2-40B4-BE49-F238E27FC236}">
                <a16:creationId xmlns:a16="http://schemas.microsoft.com/office/drawing/2014/main" id="{2B08318D-FD79-A1F9-EF24-803D9A893095}"/>
              </a:ext>
            </a:extLst>
          </p:cNvPr>
          <p:cNvGrpSpPr/>
          <p:nvPr/>
        </p:nvGrpSpPr>
        <p:grpSpPr>
          <a:xfrm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>
              <a:extLst>
                <a:ext uri="{FF2B5EF4-FFF2-40B4-BE49-F238E27FC236}">
                  <a16:creationId xmlns:a16="http://schemas.microsoft.com/office/drawing/2014/main" id="{50C31EE4-BDD5-885B-7D76-7CF4546D9691}"/>
                </a:ext>
              </a:extLst>
            </p:cNvPr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3">
              <a:extLst>
                <a:ext uri="{FF2B5EF4-FFF2-40B4-BE49-F238E27FC236}">
                  <a16:creationId xmlns:a16="http://schemas.microsoft.com/office/drawing/2014/main" id="{6319D8CF-9DDD-1DF5-129D-7584AF027C2A}"/>
                </a:ext>
              </a:extLst>
            </p:cNvPr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72F1276F-AE0F-DFDB-9D98-7F3C2A8393C8}"/>
              </a:ext>
            </a:extLst>
          </p:cNvPr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최적화</a:t>
            </a:r>
            <a:endParaRPr sz="5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B3F812FC-C255-3654-5CCE-4F37C1A38291}"/>
              </a:ext>
            </a:extLst>
          </p:cNvPr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CE1CF853-62C5-A960-F97E-8987A79459D7}"/>
              </a:ext>
            </a:extLst>
          </p:cNvPr>
          <p:cNvSpPr txBox="1"/>
          <p:nvPr/>
        </p:nvSpPr>
        <p:spPr>
          <a:xfrm>
            <a:off x="1179592" y="1529483"/>
            <a:ext cx="87416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단일 모델 파라미터 변경 </a:t>
            </a:r>
            <a:r>
              <a:rPr lang="en-US" altLang="ko-KR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</a:t>
            </a:r>
            <a:r>
              <a:rPr lang="en-US" altLang="ko-KR" sz="2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max_leaf_nodes</a:t>
            </a:r>
            <a:endParaRPr lang="ko-KR" altLang="en-US" sz="2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4D2427-1345-9F7B-2ACF-6E5A9695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88" y="2202393"/>
            <a:ext cx="5275856" cy="4536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6600" b="73710"/>
          <a:stretch>
            <a:fillRect/>
          </a:stretch>
        </p:blipFill>
        <p:spPr>
          <a:xfrm>
            <a:off x="7573605" y="2764971"/>
            <a:ext cx="2696076" cy="518959"/>
          </a:xfrm>
          <a:prstGeom prst="rect">
            <a:avLst/>
          </a:prstGeom>
        </p:spPr>
      </p:pic>
      <p:sp>
        <p:nvSpPr>
          <p:cNvPr id="111" name="Rectangle: Diagonal Corners Snipped 10"/>
          <p:cNvSpPr/>
          <p:nvPr/>
        </p:nvSpPr>
        <p:spPr>
          <a:xfrm>
            <a:off x="7009318" y="2308777"/>
            <a:ext cx="2278337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max_leaf_nodes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1000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2" name="Rectangle: Diagonal Corners Snipped 10"/>
          <p:cNvSpPr/>
          <p:nvPr/>
        </p:nvSpPr>
        <p:spPr>
          <a:xfrm>
            <a:off x="7017977" y="5699965"/>
            <a:ext cx="2278337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max_leaf_nodes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X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13" name="Straight Connector 2"/>
          <p:cNvCxnSpPr/>
          <p:nvPr/>
        </p:nvCxnSpPr>
        <p:spPr>
          <a:xfrm rot="5400000" flipH="1" flipV="1">
            <a:off x="4647318" y="4341064"/>
            <a:ext cx="4176522" cy="25313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</p:cxnSp>
      <p:sp>
        <p:nvSpPr>
          <p:cNvPr id="114" name="Rectangle: Rounded Corners 4"/>
          <p:cNvSpPr/>
          <p:nvPr/>
        </p:nvSpPr>
        <p:spPr>
          <a:xfrm>
            <a:off x="6657974" y="2425632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5" name="Rectangle: Rounded Corners 4"/>
          <p:cNvSpPr/>
          <p:nvPr/>
        </p:nvSpPr>
        <p:spPr>
          <a:xfrm>
            <a:off x="6657974" y="5816820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6" name="Rectangle: Diagonal Corners Snipped 10"/>
          <p:cNvSpPr/>
          <p:nvPr/>
        </p:nvSpPr>
        <p:spPr>
          <a:xfrm>
            <a:off x="7005855" y="3439173"/>
            <a:ext cx="2278337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max_leaf_nodes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1500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7" name="Rectangle: Rounded Corners 4"/>
          <p:cNvSpPr/>
          <p:nvPr/>
        </p:nvSpPr>
        <p:spPr>
          <a:xfrm>
            <a:off x="6657974" y="3556028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8" name="Rectangle: Diagonal Corners Snipped 10"/>
          <p:cNvSpPr/>
          <p:nvPr/>
        </p:nvSpPr>
        <p:spPr>
          <a:xfrm>
            <a:off x="7011050" y="4569569"/>
            <a:ext cx="2278337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max_leaf_nodes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=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2000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9" name="Rectangle: Rounded Corners 4"/>
          <p:cNvSpPr/>
          <p:nvPr/>
        </p:nvSpPr>
        <p:spPr>
          <a:xfrm>
            <a:off x="6657974" y="4686424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5"/>
          <a:srcRect t="25010" r="8100" b="51770"/>
          <a:stretch>
            <a:fillRect/>
          </a:stretch>
        </p:blipFill>
        <p:spPr>
          <a:xfrm>
            <a:off x="7590924" y="3924711"/>
            <a:ext cx="2652721" cy="458346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6"/>
          <a:srcRect t="48260" r="7500" b="27200"/>
          <a:stretch>
            <a:fillRect/>
          </a:stretch>
        </p:blipFill>
        <p:spPr>
          <a:xfrm>
            <a:off x="7590924" y="5023838"/>
            <a:ext cx="2670041" cy="484323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7"/>
          <a:srcRect t="71510" r="6000"/>
          <a:stretch>
            <a:fillRect/>
          </a:stretch>
        </p:blipFill>
        <p:spPr>
          <a:xfrm>
            <a:off x="7590924" y="6148942"/>
            <a:ext cx="2713336" cy="5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2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1" animBg="1"/>
      <p:bldP spid="115" grpId="2" animBg="1"/>
      <p:bldP spid="117" grpId="3" animBg="1"/>
      <p:bldP spid="119" grpId="4" animBg="1"/>
      <p:bldP spid="111" grpId="5" animBg="1"/>
      <p:bldP spid="112" grpId="6" animBg="1"/>
      <p:bldP spid="116" grpId="7" animBg="1"/>
      <p:bldP spid="118" grpId="8" animBg="1"/>
    </p:bld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>
            <a:extLst>
              <a:ext uri="{FF2B5EF4-FFF2-40B4-BE49-F238E27FC236}">
                <a16:creationId xmlns:a16="http://schemas.microsoft.com/office/drawing/2014/main" id="{FAEEF9F4-BBD7-2196-5574-8048499E939C}"/>
              </a:ext>
            </a:extLst>
          </p:cNvPr>
          <p:cNvGrpSpPr/>
          <p:nvPr/>
        </p:nvGrpSpPr>
        <p:grpSpPr>
          <a:xfrm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>
              <a:extLst>
                <a:ext uri="{FF2B5EF4-FFF2-40B4-BE49-F238E27FC236}">
                  <a16:creationId xmlns:a16="http://schemas.microsoft.com/office/drawing/2014/main" id="{57172F49-3332-13C2-D824-A9E814B2FFAE}"/>
                </a:ext>
              </a:extLst>
            </p:cNvPr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3">
              <a:extLst>
                <a:ext uri="{FF2B5EF4-FFF2-40B4-BE49-F238E27FC236}">
                  <a16:creationId xmlns:a16="http://schemas.microsoft.com/office/drawing/2014/main" id="{E71D97D5-2271-6417-DF10-BD35A05ADF35}"/>
                </a:ext>
              </a:extLst>
            </p:cNvPr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DD14C0FA-6DE2-8DB0-46B3-0AE75316057D}"/>
              </a:ext>
            </a:extLst>
          </p:cNvPr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최적화</a:t>
            </a:r>
            <a:endParaRPr sz="5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6E6DDC9A-B0FC-6211-6FDB-E5DED10259C8}"/>
              </a:ext>
            </a:extLst>
          </p:cNvPr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38E1E6D3-5775-D8B8-2E92-3017F4341F84}"/>
              </a:ext>
            </a:extLst>
          </p:cNvPr>
          <p:cNvSpPr txBox="1"/>
          <p:nvPr/>
        </p:nvSpPr>
        <p:spPr>
          <a:xfrm>
            <a:off x="1179592" y="1529483"/>
            <a:ext cx="874164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앙상블 학습 사용</a:t>
            </a:r>
            <a:endParaRPr sz="2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9321" y="2226507"/>
            <a:ext cx="7313173" cy="447000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14954" y="5878224"/>
            <a:ext cx="2667000" cy="314325"/>
          </a:xfrm>
          <a:prstGeom prst="rect">
            <a:avLst/>
          </a:prstGeom>
        </p:spPr>
      </p:pic>
      <p:sp>
        <p:nvSpPr>
          <p:cNvPr id="113" name="Rectangle: Diagonal Corners Snipped 10"/>
          <p:cNvSpPr/>
          <p:nvPr/>
        </p:nvSpPr>
        <p:spPr>
          <a:xfrm>
            <a:off x="8794824" y="2539109"/>
            <a:ext cx="2226382" cy="360015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RandomForestClassifier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4" name="Rectangle: Diagonal Corners Snipped 10"/>
          <p:cNvSpPr/>
          <p:nvPr/>
        </p:nvSpPr>
        <p:spPr>
          <a:xfrm>
            <a:off x="8794824" y="4303254"/>
            <a:ext cx="2347608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Support Vector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Classifier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cxnSp>
        <p:nvCxnSpPr>
          <p:cNvPr id="115" name="Straight Connector 2"/>
          <p:cNvCxnSpPr/>
          <p:nvPr/>
        </p:nvCxnSpPr>
        <p:spPr>
          <a:xfrm rot="5400000" flipH="1" flipV="1">
            <a:off x="6448410" y="4323746"/>
            <a:ext cx="4176522" cy="25313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</p:cxnSp>
      <p:sp>
        <p:nvSpPr>
          <p:cNvPr id="116" name="Rectangle: Rounded Corners 4"/>
          <p:cNvSpPr/>
          <p:nvPr/>
        </p:nvSpPr>
        <p:spPr>
          <a:xfrm>
            <a:off x="8456468" y="2655963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7" name="Rectangle: Rounded Corners 4"/>
          <p:cNvSpPr/>
          <p:nvPr/>
        </p:nvSpPr>
        <p:spPr>
          <a:xfrm>
            <a:off x="8456468" y="4431654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8" name="Rectangle: Diagonal Corners Snipped 10"/>
          <p:cNvSpPr/>
          <p:nvPr/>
        </p:nvSpPr>
        <p:spPr>
          <a:xfrm>
            <a:off x="8794824" y="3403863"/>
            <a:ext cx="1966609" cy="394652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MLPClasasifier </a:t>
            </a:r>
            <a:endParaRPr lang="en-US" altLang="ko-KR" sz="14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19" name="Rectangle: Rounded Corners 4"/>
          <p:cNvSpPr/>
          <p:nvPr/>
        </p:nvSpPr>
        <p:spPr>
          <a:xfrm>
            <a:off x="8456468" y="3543808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1" name="Rectangle: Diagonal Corners Snipped 10"/>
          <p:cNvSpPr/>
          <p:nvPr/>
        </p:nvSpPr>
        <p:spPr>
          <a:xfrm>
            <a:off x="8794824" y="5202644"/>
            <a:ext cx="2226382" cy="360015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02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LGBMClassifier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2" name="Rectangle: Rounded Corners 4"/>
          <p:cNvSpPr/>
          <p:nvPr/>
        </p:nvSpPr>
        <p:spPr>
          <a:xfrm>
            <a:off x="8456468" y="531949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00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8531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1" animBg="1"/>
      <p:bldP spid="117" grpId="2" animBg="1"/>
      <p:bldP spid="119" grpId="3" animBg="1"/>
      <p:bldP spid="122" grpId="4" animBg="1"/>
      <p:bldP spid="113" grpId="5" animBg="1"/>
      <p:bldP spid="118" grpId="6" animBg="1"/>
      <p:bldP spid="114" grpId="7" animBg="1"/>
      <p:bldP spid="121" grpId="8" animBg="1"/>
    </p:bld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49;p1"/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51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17357" y="202386"/>
            <a:ext cx="8730558" cy="9101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결과</a:t>
            </a:r>
            <a:r>
              <a:rPr lang="en-US" altLang="ko-KR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(</a:t>
            </a: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실제 </a:t>
            </a:r>
            <a:r>
              <a:rPr lang="en-US" altLang="ko-KR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vs </a:t>
            </a: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예측</a:t>
            </a:r>
            <a:r>
              <a:rPr lang="en-US" altLang="ko-KR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)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" name="Google Shape;118;p3"/>
          <p:cNvSpPr txBox="1"/>
          <p:nvPr/>
        </p:nvSpPr>
        <p:spPr>
          <a:xfrm>
            <a:off x="1467786" y="3823667"/>
            <a:ext cx="2292423" cy="29873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b="1">
              <a:solidFill>
                <a:schemeClr val="bg1"/>
              </a:solidFill>
              <a:latin typeface="Apple SD Gothic Neo"/>
              <a:ea typeface="Apple SD Gothic Neo"/>
              <a:sym typeface="맑은 고딕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6722" y="1178596"/>
            <a:ext cx="3958250" cy="25643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56722" y="3914392"/>
            <a:ext cx="3958250" cy="256437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5500" y="2198583"/>
            <a:ext cx="5032293" cy="3260194"/>
          </a:xfrm>
          <a:prstGeom prst="rect">
            <a:avLst/>
          </a:prstGeom>
        </p:spPr>
      </p:pic>
      <p:sp>
        <p:nvSpPr>
          <p:cNvPr id="26" name="Google Shape;118;p3"/>
          <p:cNvSpPr txBox="1"/>
          <p:nvPr/>
        </p:nvSpPr>
        <p:spPr>
          <a:xfrm>
            <a:off x="5456890" y="3761954"/>
            <a:ext cx="2292423" cy="2953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b="1">
              <a:solidFill>
                <a:schemeClr val="bg1"/>
              </a:solidFill>
              <a:latin typeface="Apple SD Gothic Neo"/>
              <a:ea typeface="Apple SD Gothic Neo"/>
              <a:sym typeface="맑은 고딕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rcRect t="27140"/>
          <a:stretch>
            <a:fillRect/>
          </a:stretch>
        </p:blipFill>
        <p:spPr>
          <a:xfrm>
            <a:off x="1862811" y="4478023"/>
            <a:ext cx="786352" cy="69974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/>
          <a:srcRect t="23630"/>
          <a:stretch>
            <a:fillRect/>
          </a:stretch>
        </p:blipFill>
        <p:spPr>
          <a:xfrm>
            <a:off x="1769858" y="1721066"/>
            <a:ext cx="864676" cy="806487"/>
          </a:xfrm>
          <a:prstGeom prst="rect">
            <a:avLst/>
          </a:prstGeom>
        </p:spPr>
      </p:pic>
      <p:sp>
        <p:nvSpPr>
          <p:cNvPr id="111" name="Rectangle: Diagonal Corners Snipped 10"/>
          <p:cNvSpPr/>
          <p:nvPr/>
        </p:nvSpPr>
        <p:spPr>
          <a:xfrm>
            <a:off x="377560" y="1178596"/>
            <a:ext cx="2292046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chemeClr val="bg1"/>
                </a:solidFill>
                <a:latin typeface="Apple SD Gothic Neo"/>
                <a:ea typeface="Apple SD Gothic Neo"/>
                <a:cs typeface="맑은 고딕"/>
                <a:sym typeface="맑은 고딕"/>
              </a:rPr>
              <a:t>실제 포트홀 보수 위치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2" name="Rectangle: Diagonal Corners Snipped 10"/>
          <p:cNvSpPr/>
          <p:nvPr/>
        </p:nvSpPr>
        <p:spPr>
          <a:xfrm>
            <a:off x="377560" y="3914392"/>
            <a:ext cx="2292046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chemeClr val="bg1"/>
                </a:solidFill>
                <a:latin typeface="Apple SD Gothic Neo"/>
                <a:ea typeface="Apple SD Gothic Neo"/>
                <a:sym typeface="맑은 고딕"/>
              </a:rPr>
              <a:t>예측 위치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7834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1" animBg="1"/>
    </p:bld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342;p10"/>
          <p:cNvGrpSpPr/>
          <p:nvPr/>
        </p:nvGrpSpPr>
        <p:grpSpPr>
          <a:xfrm rot="5400000">
            <a:off x="9019824" y="4458099"/>
            <a:ext cx="3573138" cy="1916938"/>
            <a:chOff x="773350" y="518000"/>
            <a:chExt cx="2757950" cy="1479600"/>
          </a:xfrm>
        </p:grpSpPr>
        <p:sp>
          <p:nvSpPr>
            <p:cNvPr id="112" name="Google Shape;343;p10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3" name="Google Shape;344;p10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4" name="Google Shape;345;p10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분석결과 및 결론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5695602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계절 및 월별 포트홀 발생 현황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3153" y="2364940"/>
            <a:ext cx="4725856" cy="3695862"/>
          </a:xfrm>
          <a:prstGeom prst="rect">
            <a:avLst/>
          </a:prstGeom>
        </p:spPr>
      </p:pic>
      <p:sp>
        <p:nvSpPr>
          <p:cNvPr id="11" name="AutoShape 4"/>
          <p:cNvSpPr>
            <a:spLocks noChangeAspect="1" noChangeArrowheads="1"/>
          </p:cNvSpPr>
          <p:nvPr/>
        </p:nvSpPr>
        <p:spPr>
          <a:xfrm>
            <a:off x="5943600" y="3276600"/>
            <a:ext cx="2615184" cy="2615184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92556" y="2347200"/>
            <a:ext cx="5876925" cy="36957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3463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342;p10"/>
          <p:cNvGrpSpPr/>
          <p:nvPr/>
        </p:nvGrpSpPr>
        <p:grpSpPr>
          <a:xfrm rot="5400000">
            <a:off x="9019824" y="4458099"/>
            <a:ext cx="3573138" cy="1916938"/>
            <a:chOff x="773350" y="518000"/>
            <a:chExt cx="2757950" cy="1479600"/>
          </a:xfrm>
        </p:grpSpPr>
        <p:sp>
          <p:nvSpPr>
            <p:cNvPr id="115" name="Google Shape;343;p10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6" name="Google Shape;344;p10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7" name="Google Shape;345;p10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분석결과 및 결론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5695602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특성 중요도 계산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0424" y="2184883"/>
            <a:ext cx="7291589" cy="4538472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12729" y="3125065"/>
            <a:ext cx="3398143" cy="361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342;p10"/>
          <p:cNvGrpSpPr/>
          <p:nvPr/>
        </p:nvGrpSpPr>
        <p:grpSpPr>
          <a:xfrm rot="5400000">
            <a:off x="9019824" y="4458099"/>
            <a:ext cx="3573138" cy="1916938"/>
            <a:chOff x="773350" y="518000"/>
            <a:chExt cx="2757950" cy="1479600"/>
          </a:xfrm>
        </p:grpSpPr>
        <p:sp>
          <p:nvSpPr>
            <p:cNvPr id="113" name="Google Shape;343;p10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4" name="Google Shape;344;p10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5" name="Google Shape;345;p10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분석결과 및 결론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8702780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전월 대비 변수 증가율과 포트홀 증가량 간 상관관계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9956" y="2184883"/>
            <a:ext cx="7106015" cy="451673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74608" y="3823121"/>
            <a:ext cx="4297047" cy="22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7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342;p10"/>
          <p:cNvGrpSpPr/>
          <p:nvPr/>
        </p:nvGrpSpPr>
        <p:grpSpPr>
          <a:xfrm rot="5400000">
            <a:off x="9019824" y="4458099"/>
            <a:ext cx="3573138" cy="1916938"/>
            <a:chOff x="773350" y="518000"/>
            <a:chExt cx="2757950" cy="1479600"/>
          </a:xfrm>
        </p:grpSpPr>
        <p:sp>
          <p:nvSpPr>
            <p:cNvPr id="116" name="Google Shape;343;p10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7" name="Google Shape;344;p10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8" name="Google Shape;345;p10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분석결과 및 결론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41493" y="1529483"/>
            <a:ext cx="9049763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전년 대비 변수 증가율과 포트홀 증가량 간 상관관계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7239" y="2257546"/>
            <a:ext cx="6907887" cy="4464558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72321" y="3876634"/>
            <a:ext cx="4256424" cy="22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1a4cc8"/>
            </a:gs>
            <a:gs pos="47000">
              <a:srgbClr val="1949c0"/>
            </a:gs>
            <a:gs pos="100000">
              <a:srgbClr val="df80e1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9;p1"/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51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FEA18135-DCA8-3115-683E-CCE2E1614A76}"/>
              </a:ext>
            </a:extLst>
          </p:cNvPr>
          <p:cNvSpPr/>
          <p:nvPr/>
        </p:nvSpPr>
        <p:spPr>
          <a:xfrm>
            <a:off x="844366" y="473974"/>
            <a:ext cx="486110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정제</a:t>
            </a:r>
            <a:endParaRPr sz="5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CBAE8B32-76CE-B965-E8F7-263C545B3D0D}"/>
              </a:ext>
            </a:extLst>
          </p:cNvPr>
          <p:cNvSpPr/>
          <p:nvPr/>
        </p:nvSpPr>
        <p:spPr>
          <a:xfrm>
            <a:off x="1033288" y="1479867"/>
            <a:ext cx="9620879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18;p3">
            <a:extLst>
              <a:ext uri="{FF2B5EF4-FFF2-40B4-BE49-F238E27FC236}">
                <a16:creationId xmlns:a16="http://schemas.microsoft.com/office/drawing/2014/main" id="{4F2A4A5A-7F95-2FD6-859D-A9B584249E29}"/>
              </a:ext>
            </a:extLst>
          </p:cNvPr>
          <p:cNvSpPr txBox="1"/>
          <p:nvPr/>
        </p:nvSpPr>
        <p:spPr>
          <a:xfrm>
            <a:off x="1179593" y="1529483"/>
            <a:ext cx="93125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err="1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Malgun Gothic"/>
                <a:sym typeface="Malgun Gothic"/>
              </a:rPr>
              <a:t>포트홀</a:t>
            </a:r>
            <a:r>
              <a:rPr lang="ko-KR" altLang="en-US" sz="2800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Malgun Gothic"/>
                <a:sym typeface="Malgun Gothic"/>
              </a:rPr>
              <a:t> 발생 예측을 위한 </a:t>
            </a:r>
            <a:r>
              <a:rPr lang="ko-KR" altLang="en-US" sz="2800" b="1" dirty="0">
                <a:solidFill>
                  <a:srgbClr val="FDBF0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Malgun Gothic"/>
                <a:sym typeface="Malgun Gothic"/>
              </a:rPr>
              <a:t>데이터 정제 </a:t>
            </a:r>
            <a:r>
              <a:rPr lang="ko-KR" altLang="en-US" sz="2800" dirty="0">
                <a:solidFill>
                  <a:schemeClr val="lt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Malgun Gothic"/>
                <a:sym typeface="Malgun Gothic"/>
              </a:rPr>
              <a:t>및 </a:t>
            </a:r>
            <a:r>
              <a:rPr lang="ko-KR" altLang="en-US" sz="2800" b="1" dirty="0">
                <a:solidFill>
                  <a:srgbClr val="FDBF0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sym typeface="Malgun Gothic"/>
              </a:rPr>
              <a:t>분석대상 추출</a:t>
            </a:r>
            <a:endParaRPr sz="2800" b="1" dirty="0">
              <a:solidFill>
                <a:srgbClr val="FDBF04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sym typeface="Malgun 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EC3B7C-4F83-44C3-7D53-1108887B25EA}"/>
              </a:ext>
            </a:extLst>
          </p:cNvPr>
          <p:cNvSpPr/>
          <p:nvPr/>
        </p:nvSpPr>
        <p:spPr>
          <a:xfrm>
            <a:off x="5386462" y="2395431"/>
            <a:ext cx="4430452" cy="527624"/>
          </a:xfrm>
          <a:prstGeom prst="rect">
            <a:avLst/>
          </a:prstGeom>
          <a:solidFill>
            <a:schemeClr val="bg1"/>
          </a:solidFill>
          <a:ln w="9525">
            <a:solidFill>
              <a:srgbClr val="1592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171450" indent="-171450" defTabSz="457200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2019~2024.10.30. </a:t>
            </a:r>
            <a:r>
              <a:rPr lang="ko-KR" altLang="en-US" sz="1200" b="1" kern="1200" dirty="0" err="1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포트홀</a:t>
            </a: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보수건수 정보 추출</a:t>
            </a: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3408C0B5-4FA1-612A-C2A4-A8E097FF5E1A}"/>
              </a:ext>
            </a:extLst>
          </p:cNvPr>
          <p:cNvSpPr/>
          <p:nvPr/>
        </p:nvSpPr>
        <p:spPr>
          <a:xfrm>
            <a:off x="2403230" y="2515409"/>
            <a:ext cx="1184030" cy="4248805"/>
          </a:xfrm>
          <a:prstGeom prst="downArrow">
            <a:avLst>
              <a:gd name="adj1" fmla="val 50000"/>
              <a:gd name="adj2" fmla="val 23267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AF77979-60F8-020B-D458-867AEF0645CD}"/>
              </a:ext>
            </a:extLst>
          </p:cNvPr>
          <p:cNvSpPr/>
          <p:nvPr/>
        </p:nvSpPr>
        <p:spPr>
          <a:xfrm>
            <a:off x="1342291" y="2369861"/>
            <a:ext cx="3305908" cy="61686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분석지역 선별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C3BA3DD2-54CD-4F08-EF7B-DEA19A7CB16B}"/>
              </a:ext>
            </a:extLst>
          </p:cNvPr>
          <p:cNvSpPr/>
          <p:nvPr/>
        </p:nvSpPr>
        <p:spPr>
          <a:xfrm>
            <a:off x="1696914" y="3403386"/>
            <a:ext cx="2596663" cy="61686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데이터 필터링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A4C6D85-DAAD-0761-CCB3-D78BD6066C0D}"/>
              </a:ext>
            </a:extLst>
          </p:cNvPr>
          <p:cNvSpPr/>
          <p:nvPr/>
        </p:nvSpPr>
        <p:spPr>
          <a:xfrm>
            <a:off x="1979732" y="4436911"/>
            <a:ext cx="2031026" cy="61686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100m </a:t>
            </a:r>
            <a:r>
              <a:rPr kumimoji="1" lang="ko-KR" altLang="en-US" dirty="0"/>
              <a:t>격자 나눔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633D2E5-7ADD-A5B2-9984-B7207F53579A}"/>
              </a:ext>
            </a:extLst>
          </p:cNvPr>
          <p:cNvSpPr/>
          <p:nvPr/>
        </p:nvSpPr>
        <p:spPr>
          <a:xfrm>
            <a:off x="2261818" y="5470436"/>
            <a:ext cx="1466853" cy="616862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데이터 매핑</a:t>
            </a:r>
          </a:p>
        </p:txBody>
      </p:sp>
      <p:sp>
        <p:nvSpPr>
          <p:cNvPr id="15" name="Google Shape;118;p3">
            <a:extLst>
              <a:ext uri="{FF2B5EF4-FFF2-40B4-BE49-F238E27FC236}">
                <a16:creationId xmlns:a16="http://schemas.microsoft.com/office/drawing/2014/main" id="{9B457984-05E0-C2E1-0071-32E739D9F622}"/>
              </a:ext>
            </a:extLst>
          </p:cNvPr>
          <p:cNvSpPr txBox="1"/>
          <p:nvPr/>
        </p:nvSpPr>
        <p:spPr>
          <a:xfrm>
            <a:off x="3587260" y="3052500"/>
            <a:ext cx="51229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 건수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188,189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건 중 구로구 수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10,473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건</a:t>
            </a:r>
            <a:endParaRPr sz="1200" b="1" dirty="0">
              <a:solidFill>
                <a:srgbClr val="FDBF04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508BB3-86F1-11C8-059F-5A2C851BABE3}"/>
              </a:ext>
            </a:extLst>
          </p:cNvPr>
          <p:cNvSpPr/>
          <p:nvPr/>
        </p:nvSpPr>
        <p:spPr>
          <a:xfrm>
            <a:off x="5386462" y="3466987"/>
            <a:ext cx="4430452" cy="527624"/>
          </a:xfrm>
          <a:prstGeom prst="rect">
            <a:avLst/>
          </a:prstGeom>
          <a:solidFill>
            <a:schemeClr val="bg1"/>
          </a:solidFill>
          <a:ln w="9525">
            <a:solidFill>
              <a:srgbClr val="1592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171450" indent="-171450" defTabSz="457200"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지번주소 있는 데이터 추출</a:t>
            </a:r>
            <a:r>
              <a:rPr lang="en-US" altLang="ko-KR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200" b="1" kern="1200" dirty="0" err="1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영등로</a:t>
            </a:r>
            <a:r>
              <a:rPr lang="en-US" altLang="ko-KR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광명시 데이터 삭제</a:t>
            </a:r>
            <a:r>
              <a:rPr lang="en-US" altLang="ko-KR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171450" indent="-171450" defTabSz="457200"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경위도 좌표 변환</a:t>
            </a:r>
          </a:p>
        </p:txBody>
      </p:sp>
      <p:sp>
        <p:nvSpPr>
          <p:cNvPr id="17" name="Google Shape;118;p3">
            <a:extLst>
              <a:ext uri="{FF2B5EF4-FFF2-40B4-BE49-F238E27FC236}">
                <a16:creationId xmlns:a16="http://schemas.microsoft.com/office/drawing/2014/main" id="{6F26A47F-2BDB-EA66-96F6-73D6E947838A}"/>
              </a:ext>
            </a:extLst>
          </p:cNvPr>
          <p:cNvSpPr txBox="1"/>
          <p:nvPr/>
        </p:nvSpPr>
        <p:spPr>
          <a:xfrm>
            <a:off x="3587260" y="4069367"/>
            <a:ext cx="51229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 필터링 및 </a:t>
            </a:r>
            <a:r>
              <a:rPr lang="ko-KR" altLang="en-US" sz="12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결측치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데이터 삭제 후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9,172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건</a:t>
            </a:r>
            <a:endParaRPr sz="1200" b="1" dirty="0">
              <a:solidFill>
                <a:srgbClr val="FDBF04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A28510-B8E0-8DC4-9717-3A272A9EE530}"/>
              </a:ext>
            </a:extLst>
          </p:cNvPr>
          <p:cNvSpPr/>
          <p:nvPr/>
        </p:nvSpPr>
        <p:spPr>
          <a:xfrm>
            <a:off x="5386462" y="4450978"/>
            <a:ext cx="4430452" cy="527624"/>
          </a:xfrm>
          <a:prstGeom prst="rect">
            <a:avLst/>
          </a:prstGeom>
          <a:solidFill>
            <a:schemeClr val="bg1"/>
          </a:solidFill>
          <a:ln w="9525">
            <a:solidFill>
              <a:srgbClr val="1592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171450" indent="-171450" defTabSz="457200"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구로구 </a:t>
            </a:r>
            <a:r>
              <a:rPr lang="en-US" altLang="ko-KR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SHP</a:t>
            </a: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영역 </a:t>
            </a:r>
            <a:r>
              <a:rPr lang="en-US" altLang="ko-KR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100mx100m </a:t>
            </a: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격자로 </a:t>
            </a:r>
            <a:r>
              <a:rPr lang="en" altLang="ko-KR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Normalization</a:t>
            </a:r>
            <a:endParaRPr lang="en-US" altLang="ko-KR" sz="1200" b="1" kern="1200" dirty="0">
              <a:gradFill>
                <a:gsLst>
                  <a:gs pos="16514">
                    <a:srgbClr val="1592B1"/>
                  </a:gs>
                  <a:gs pos="39450">
                    <a:srgbClr val="1592B1"/>
                  </a:gs>
                </a:gsLst>
                <a:lin ang="0" scaled="1"/>
              </a:gra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71450" indent="-171450" defTabSz="457200"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구로구 도로 공간정보 스케일링</a:t>
            </a:r>
          </a:p>
        </p:txBody>
      </p:sp>
      <p:sp>
        <p:nvSpPr>
          <p:cNvPr id="19" name="Google Shape;118;p3">
            <a:extLst>
              <a:ext uri="{FF2B5EF4-FFF2-40B4-BE49-F238E27FC236}">
                <a16:creationId xmlns:a16="http://schemas.microsoft.com/office/drawing/2014/main" id="{08165578-2620-85AC-8DC6-4C81B230277B}"/>
              </a:ext>
            </a:extLst>
          </p:cNvPr>
          <p:cNvSpPr txBox="1"/>
          <p:nvPr/>
        </p:nvSpPr>
        <p:spPr>
          <a:xfrm>
            <a:off x="3587260" y="5120130"/>
            <a:ext cx="51229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필터링 데이터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9,172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건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격자 </a:t>
            </a:r>
            <a:r>
              <a:rPr lang="en" altLang="ko-KR" sz="1200" dirty="0">
                <a:solidFill>
                  <a:schemeClr val="lt1"/>
                </a:solidFill>
                <a:latin typeface="Malgun Gothic"/>
                <a:ea typeface="Malgun Gothic"/>
              </a:rPr>
              <a:t>Normalization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3,636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건</a:t>
            </a:r>
            <a:endParaRPr sz="1200" b="1" dirty="0">
              <a:solidFill>
                <a:srgbClr val="FDBF04"/>
              </a:solidFill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61E2E3-569A-CA97-FA5E-FF95F351A31D}"/>
              </a:ext>
            </a:extLst>
          </p:cNvPr>
          <p:cNvSpPr/>
          <p:nvPr/>
        </p:nvSpPr>
        <p:spPr>
          <a:xfrm>
            <a:off x="5386462" y="5559533"/>
            <a:ext cx="4430452" cy="527624"/>
          </a:xfrm>
          <a:prstGeom prst="rect">
            <a:avLst/>
          </a:prstGeom>
          <a:solidFill>
            <a:schemeClr val="bg1"/>
          </a:solidFill>
          <a:ln w="9525">
            <a:solidFill>
              <a:srgbClr val="1592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171450" indent="-171450" defTabSz="457200">
              <a:buClrTx/>
              <a:buFont typeface="Arial" panose="020B0604020202020204" pitchFamily="34" charset="0"/>
              <a:buChar char="•"/>
              <a:defRPr/>
            </a:pP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날씨 데이터</a:t>
            </a:r>
            <a:r>
              <a:rPr lang="en-US" altLang="ko-KR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도로 데이터</a:t>
            </a:r>
            <a:r>
              <a:rPr lang="en-US" altLang="ko-KR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공사장 정보</a:t>
            </a:r>
            <a:r>
              <a:rPr lang="en-US" altLang="ko-KR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1" kern="1200" dirty="0">
                <a:gradFill>
                  <a:gsLst>
                    <a:gs pos="16514">
                      <a:srgbClr val="1592B1"/>
                    </a:gs>
                    <a:gs pos="39450">
                      <a:srgbClr val="1592B1"/>
                    </a:gs>
                  </a:gsLst>
                  <a:lin ang="0" scaled="1"/>
                </a:gra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데이터 스케일링</a:t>
            </a:r>
          </a:p>
        </p:txBody>
      </p:sp>
      <p:sp>
        <p:nvSpPr>
          <p:cNvPr id="22" name="Google Shape;118;p3">
            <a:extLst>
              <a:ext uri="{FF2B5EF4-FFF2-40B4-BE49-F238E27FC236}">
                <a16:creationId xmlns:a16="http://schemas.microsoft.com/office/drawing/2014/main" id="{C4FD3A55-70C0-D5D4-3312-2C684F009165}"/>
              </a:ext>
            </a:extLst>
          </p:cNvPr>
          <p:cNvSpPr txBox="1"/>
          <p:nvPr/>
        </p:nvSpPr>
        <p:spPr>
          <a:xfrm>
            <a:off x="3587260" y="6165447"/>
            <a:ext cx="512298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✓</a:t>
            </a:r>
            <a:r>
              <a:rPr lang="ko-KR" altLang="en-US" sz="1200" b="0" i="0" dirty="0">
                <a:solidFill>
                  <a:schemeClr val="lt1"/>
                </a:solidFill>
                <a:effectLst/>
                <a:latin typeface="Malgun Gothic"/>
                <a:ea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데이터 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9,172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건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격자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3,636</a:t>
            </a:r>
            <a:r>
              <a:rPr lang="ko-KR" altLang="en-US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건</a:t>
            </a:r>
            <a:endParaRPr sz="1200" b="1" dirty="0">
              <a:solidFill>
                <a:srgbClr val="FDBF04"/>
              </a:solidFill>
              <a:latin typeface="Malgun Gothic"/>
              <a:ea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1" animBg="1"/>
      <p:bldP spid="12" grpId="2" animBg="1"/>
      <p:bldP spid="13" grpId="3" animBg="1"/>
      <p:bldP spid="14" grpId="4" animBg="1"/>
      <p:bldP spid="3" grpId="5" animBg="1"/>
      <p:bldP spid="15" grpId="6" animBg="1"/>
      <p:bldP spid="16" grpId="7" animBg="1"/>
      <p:bldP spid="17" grpId="8" animBg="1"/>
      <p:bldP spid="18" grpId="9" animBg="1"/>
      <p:bldP spid="19" grpId="10" animBg="1"/>
      <p:bldP spid="21" grpId="11" animBg="1"/>
      <p:bldP spid="22" grpId="12" animBg="1"/>
    </p:bld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49;p1"/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51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분석결과 및 결론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9219851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계절별 전년 대비 증가량과 포트홀 증가량 간 상관관계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4586" y="2178170"/>
            <a:ext cx="6532788" cy="4552960"/>
          </a:xfrm>
          <a:prstGeom prst="rect">
            <a:avLst/>
          </a:prstGeom>
        </p:spPr>
      </p:pic>
      <p:grpSp>
        <p:nvGrpSpPr>
          <p:cNvPr id="112" name="Google Shape;342;p10"/>
          <p:cNvGrpSpPr/>
          <p:nvPr/>
        </p:nvGrpSpPr>
        <p:grpSpPr>
          <a:xfrm rot="5400000">
            <a:off x="9019824" y="4458099"/>
            <a:ext cx="3573138" cy="1916938"/>
            <a:chOff x="773350" y="518000"/>
            <a:chExt cx="2757950" cy="1479600"/>
          </a:xfrm>
        </p:grpSpPr>
        <p:sp>
          <p:nvSpPr>
            <p:cNvPr id="113" name="Google Shape;343;p10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4" name="Google Shape;344;p10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5" name="Google Shape;345;p10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67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49;p1"/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51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분석결과 및 결론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8471459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월별 포트홀 발생 개수와 주요 요인의 변화 시각화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3498" y="2178170"/>
            <a:ext cx="7458074" cy="4476045"/>
          </a:xfrm>
          <a:prstGeom prst="rect">
            <a:avLst/>
          </a:prstGeom>
        </p:spPr>
      </p:pic>
      <p:grpSp>
        <p:nvGrpSpPr>
          <p:cNvPr id="114" name="Google Shape;342;p10"/>
          <p:cNvGrpSpPr/>
          <p:nvPr/>
        </p:nvGrpSpPr>
        <p:grpSpPr>
          <a:xfrm rot="5400000">
            <a:off x="9019824" y="4458099"/>
            <a:ext cx="3573138" cy="1916938"/>
            <a:chOff x="773350" y="518000"/>
            <a:chExt cx="2757950" cy="1479600"/>
          </a:xfrm>
        </p:grpSpPr>
        <p:sp>
          <p:nvSpPr>
            <p:cNvPr id="115" name="Google Shape;343;p10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6" name="Google Shape;344;p10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7" name="Google Shape;345;p10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02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342;p10"/>
          <p:cNvGrpSpPr/>
          <p:nvPr/>
        </p:nvGrpSpPr>
        <p:grpSpPr>
          <a:xfrm rot="5400000">
            <a:off x="9019824" y="4458099"/>
            <a:ext cx="3573138" cy="1916938"/>
            <a:chOff x="773350" y="518000"/>
            <a:chExt cx="2757950" cy="1479600"/>
          </a:xfrm>
        </p:grpSpPr>
        <p:sp>
          <p:nvSpPr>
            <p:cNvPr id="114" name="Google Shape;343;p10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5" name="Google Shape;344;p10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6" name="Google Shape;345;p10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분석결과 및 결론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8471459" cy="5164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월별 포트홀 발생 증가 요인 간 상관계수 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3300" y="2184882"/>
            <a:ext cx="5242231" cy="4523438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59214" y="4015134"/>
            <a:ext cx="5493880" cy="21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3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>
            <a:extLst>
              <a:ext uri="{FF2B5EF4-FFF2-40B4-BE49-F238E27FC236}">
                <a16:creationId xmlns:a16="http://schemas.microsoft.com/office/drawing/2014/main" id="{96A69563-6709-8690-57B9-F03F370C92B6}"/>
              </a:ext>
            </a:extLst>
          </p:cNvPr>
          <p:cNvGrpSpPr/>
          <p:nvPr/>
        </p:nvGrpSpPr>
        <p:grpSpPr>
          <a:xfrm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>
              <a:extLst>
                <a:ext uri="{FF2B5EF4-FFF2-40B4-BE49-F238E27FC236}">
                  <a16:creationId xmlns:a16="http://schemas.microsoft.com/office/drawing/2014/main" id="{94250226-3936-542C-8446-A49A6122C820}"/>
                </a:ext>
              </a:extLst>
            </p:cNvPr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3">
              <a:extLst>
                <a:ext uri="{FF2B5EF4-FFF2-40B4-BE49-F238E27FC236}">
                  <a16:creationId xmlns:a16="http://schemas.microsoft.com/office/drawing/2014/main" id="{C6D164DA-0D35-3883-F7A6-6C70C8CCD022}"/>
                </a:ext>
              </a:extLst>
            </p:cNvPr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CD81FA29-E96A-EB26-0E20-09C96FC4EF6E}"/>
              </a:ext>
            </a:extLst>
          </p:cNvPr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분석결과 및 결론</a:t>
            </a:r>
            <a:endParaRPr sz="5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6EF5272A-4CE3-C237-1E2E-A231C8DC19A0}"/>
              </a:ext>
            </a:extLst>
          </p:cNvPr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D5B513E4-ADBA-E836-C2CD-3457506F9341}"/>
              </a:ext>
            </a:extLst>
          </p:cNvPr>
          <p:cNvSpPr txBox="1"/>
          <p:nvPr/>
        </p:nvSpPr>
        <p:spPr>
          <a:xfrm>
            <a:off x="1179593" y="1529483"/>
            <a:ext cx="569560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r>
              <a:rPr lang="en-US" altLang="ko-KR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endParaRPr sz="2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18;p3"/>
          <p:cNvSpPr txBox="1"/>
          <p:nvPr/>
        </p:nvSpPr>
        <p:spPr>
          <a:xfrm>
            <a:off x="1189634" y="2179333"/>
            <a:ext cx="10209583" cy="444814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>
              <a:buClr>
                <a:schemeClr val="lt1"/>
              </a:buClr>
              <a:buFont typeface="Arial"/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1. 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통계적 분석 결과</a:t>
            </a:r>
            <a:endParaRPr lang="ko-KR" altLang="en-US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42900" lvl="1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주요 원인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200">
                <a:solidFill>
                  <a:srgbClr val="e9b9b9"/>
                </a:solidFill>
                <a:latin typeface="맑은 고딕"/>
                <a:ea typeface="맑은 고딕"/>
              </a:rPr>
              <a:t>강수량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42900" lvl="1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분석 방법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상관분석을 통한 변수 간 관계 파악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42900" lvl="1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결론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강수량이 포트홀 발생에 가장 큰 영향을 미침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buClr>
                <a:schemeClr val="lt1"/>
              </a:buClr>
              <a:buFont typeface="Arial"/>
              <a:buChar char="•"/>
              <a:defRPr/>
            </a:pP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Font typeface="Arial"/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2. 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머신러닝 모델 분석 결과</a:t>
            </a:r>
            <a:endParaRPr lang="ko-KR" altLang="en-US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42900" lvl="0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주요 원인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200">
                <a:solidFill>
                  <a:srgbClr val="e9b9b9"/>
                </a:solidFill>
                <a:latin typeface="맑은 고딕"/>
                <a:ea typeface="맑은 고딕"/>
              </a:rPr>
              <a:t>주변 공사장 개수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42900" lvl="0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모델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랜덤 포레스트 기반의 비선형 패턴 분석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42900" lvl="0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결론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공사장 개수가 포트홀 발생에 중요한 영향을 미침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buClr>
                <a:schemeClr val="lt1"/>
              </a:buClr>
              <a:buFont typeface="Arial"/>
              <a:buChar char="•"/>
              <a:defRPr/>
            </a:pP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Font typeface="Arial"/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3. 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향후 계획</a:t>
            </a:r>
            <a:endParaRPr lang="ko-KR" altLang="en-US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42900" lvl="1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복합적 특성 생성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강수량과 공사장 개수의 상호작용 항목 추가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42900" lvl="1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: 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모델의 정확도 향상 및 포트홀 발생 원인에 대한 더욱 정확한 예측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6109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>
            <a:extLst>
              <a:ext uri="{FF2B5EF4-FFF2-40B4-BE49-F238E27FC236}">
                <a16:creationId xmlns:a16="http://schemas.microsoft.com/office/drawing/2014/main" id="{735ADBB4-7063-E4BA-5AEE-3A2D024B0849}"/>
              </a:ext>
            </a:extLst>
          </p:cNvPr>
          <p:cNvGrpSpPr/>
          <p:nvPr/>
        </p:nvGrpSpPr>
        <p:grpSpPr>
          <a:xfrm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>
              <a:extLst>
                <a:ext uri="{FF2B5EF4-FFF2-40B4-BE49-F238E27FC236}">
                  <a16:creationId xmlns:a16="http://schemas.microsoft.com/office/drawing/2014/main" id="{695AF5D9-A856-2A32-2AC8-5EF557761CB6}"/>
                </a:ext>
              </a:extLst>
            </p:cNvPr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3">
              <a:extLst>
                <a:ext uri="{FF2B5EF4-FFF2-40B4-BE49-F238E27FC236}">
                  <a16:creationId xmlns:a16="http://schemas.microsoft.com/office/drawing/2014/main" id="{AA08C7A0-B09A-8F0E-852B-E48DC1D10790}"/>
                </a:ext>
              </a:extLst>
            </p:cNvPr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69803"/>
                </a:schemeClr>
              </a:outerShdw>
            </a:effectLst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ato"/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Google Shape;82;p2">
            <a:extLst>
              <a:ext uri="{FF2B5EF4-FFF2-40B4-BE49-F238E27FC236}">
                <a16:creationId xmlns:a16="http://schemas.microsoft.com/office/drawing/2014/main" id="{9C17577E-D685-DD52-4C96-0DB56E95FA49}"/>
              </a:ext>
            </a:extLst>
          </p:cNvPr>
          <p:cNvSpPr/>
          <p:nvPr/>
        </p:nvSpPr>
        <p:spPr>
          <a:xfrm>
            <a:off x="844366" y="473974"/>
            <a:ext cx="873055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분석결과 및 결론</a:t>
            </a:r>
            <a:endParaRPr sz="54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6;p3">
            <a:extLst>
              <a:ext uri="{FF2B5EF4-FFF2-40B4-BE49-F238E27FC236}">
                <a16:creationId xmlns:a16="http://schemas.microsoft.com/office/drawing/2014/main" id="{7F616F57-EEC1-90D8-C5EB-EC8B7B3198D3}"/>
              </a:ext>
            </a:extLst>
          </p:cNvPr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69803"/>
              </a:schemeClr>
            </a:outerShdw>
          </a:effectLst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18;p3">
            <a:extLst>
              <a:ext uri="{FF2B5EF4-FFF2-40B4-BE49-F238E27FC236}">
                <a16:creationId xmlns:a16="http://schemas.microsoft.com/office/drawing/2014/main" id="{F39E7325-F2D0-5421-221A-EA74F36E74B4}"/>
              </a:ext>
            </a:extLst>
          </p:cNvPr>
          <p:cNvSpPr txBox="1"/>
          <p:nvPr/>
        </p:nvSpPr>
        <p:spPr>
          <a:xfrm>
            <a:off x="1179593" y="1529483"/>
            <a:ext cx="569560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 </a:t>
            </a:r>
            <a:r>
              <a:rPr lang="en-US" altLang="ko-KR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2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</a:t>
            </a:r>
            <a:endParaRPr sz="2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118;p3"/>
          <p:cNvSpPr txBox="1"/>
          <p:nvPr/>
        </p:nvSpPr>
        <p:spPr>
          <a:xfrm>
            <a:off x="1179594" y="2179333"/>
            <a:ext cx="9474574" cy="444814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>
              <a:buClr>
                <a:schemeClr val="lt1"/>
              </a:buClr>
              <a:buFont typeface="Arial"/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1. 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최종 정확도</a:t>
            </a: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: </a:t>
            </a:r>
            <a:endParaRPr lang="en-US" altLang="ko-KR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42900" lvl="0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RF 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모델은 예측기를 </a:t>
            </a:r>
            <a:r>
              <a:rPr lang="en-US" altLang="ko-KR" sz="2200">
                <a:solidFill>
                  <a:srgbClr val="e9b9b9"/>
                </a:solidFill>
                <a:latin typeface="맑은 고딕"/>
                <a:ea typeface="맑은 고딕"/>
              </a:rPr>
              <a:t>200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개로 설정했을 때 </a:t>
            </a:r>
            <a:r>
              <a:rPr lang="en-US" altLang="ko-KR" sz="2200">
                <a:solidFill>
                  <a:srgbClr val="e9b9b9"/>
                </a:solidFill>
                <a:latin typeface="맑은 고딕"/>
                <a:ea typeface="맑은 고딕"/>
              </a:rPr>
              <a:t>92.78%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의 정확도를 기록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457200" lvl="0" indent="-457200">
              <a:buClr>
                <a:schemeClr val="lt1"/>
              </a:buClr>
              <a:buFont typeface="Arial"/>
              <a:buChar char="•"/>
              <a:defRPr/>
            </a:pPr>
            <a:endParaRPr lang="en-US" alt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Font typeface="Arial"/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2. 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앙상블 모델 성능</a:t>
            </a: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: </a:t>
            </a:r>
            <a:endParaRPr lang="en-US" altLang="ko-KR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42900" lvl="0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RF, MLP, SVM, LGB 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모델을 </a:t>
            </a:r>
            <a:r>
              <a:rPr lang="ko-KR" altLang="en-US" sz="2200">
                <a:solidFill>
                  <a:srgbClr val="e9b9b9"/>
                </a:solidFill>
                <a:latin typeface="맑은 고딕"/>
                <a:ea typeface="맑은 고딕"/>
              </a:rPr>
              <a:t>앙상블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한 결과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정확도는 </a:t>
            </a:r>
            <a:r>
              <a:rPr lang="en-US" altLang="ko-KR" sz="2200">
                <a:solidFill>
                  <a:srgbClr val="e9b9b9"/>
                </a:solidFill>
                <a:latin typeface="맑은 고딕"/>
                <a:ea typeface="맑은 고딕"/>
              </a:rPr>
              <a:t>80.83%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로 감소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Font typeface="Arial"/>
              <a:buChar char="•"/>
              <a:defRPr/>
            </a:pPr>
            <a:endParaRPr lang="en-US" alt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Font typeface="Arial"/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3. 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원인 분석</a:t>
            </a: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:</a:t>
            </a:r>
            <a:endParaRPr lang="en-US" altLang="ko-KR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42900" lvl="0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앙상블 모델의 성능 저하는 각 모델의 성능 차이와 상호 보완적이지 않은 부분 때문으로 예상됨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buClr>
                <a:schemeClr val="lt1"/>
              </a:buClr>
              <a:buFont typeface="Arial"/>
              <a:buChar char="•"/>
              <a:defRPr/>
            </a:pPr>
            <a:endParaRPr lang="en-US" alt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Font typeface="Arial"/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4. 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향후 계획</a:t>
            </a: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:</a:t>
            </a:r>
            <a:endParaRPr lang="en-US" altLang="ko-KR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42900" lvl="0" indent="-342900">
              <a:buClr>
                <a:schemeClr val="lt1"/>
              </a:buClr>
              <a:buFont typeface="Arial"/>
              <a:buChar char="•"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앙상블 모델의 성능을 향상시키기 위해 </a:t>
            </a:r>
            <a:r>
              <a:rPr lang="ko-KR" altLang="en-US" sz="2200">
                <a:solidFill>
                  <a:srgbClr val="e9b9b9"/>
                </a:solidFill>
                <a:latin typeface="맑은 고딕"/>
                <a:ea typeface="맑은 고딕"/>
              </a:rPr>
              <a:t>하이퍼파라미터 튜닝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과 성능 좋은 모델 선택을 고려할 것</a:t>
            </a:r>
            <a:endParaRPr lang="en-US" altLang="ko-KR" sz="22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556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분석결과 및 결론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5695602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>
              <a:buClr>
                <a:schemeClr val="lt1"/>
              </a:buClr>
              <a:buFont typeface="Arial"/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결론 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- </a:t>
            </a:r>
            <a:r>
              <a:rPr lang="en-US" altLang="ko-KR" sz="2800">
                <a:solidFill>
                  <a:schemeClr val="bg1"/>
                </a:solidFill>
                <a:latin typeface="맑은 고딕"/>
                <a:ea typeface="맑은 고딕"/>
              </a:rPr>
              <a:t>구체적 시사점</a:t>
            </a:r>
            <a:endParaRPr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" name="Google Shape;118;p3"/>
          <p:cNvSpPr txBox="1"/>
          <p:nvPr/>
        </p:nvSpPr>
        <p:spPr>
          <a:xfrm>
            <a:off x="1191839" y="2183896"/>
            <a:ext cx="10122757" cy="445310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1. 도로 관리 및 유지보수 전략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:</a:t>
            </a:r>
            <a:endParaRPr lang="en-US" altLang="ko-KR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강수량이 높은 지역은 배수 설비 강화와 </a:t>
            </a:r>
            <a:r>
              <a:rPr lang="en-US" altLang="ko-KR" sz="2200">
                <a:solidFill>
                  <a:srgbClr val="e9b9b9"/>
                </a:solidFill>
                <a:latin typeface="맑은 고딕"/>
                <a:ea typeface="맑은 고딕"/>
              </a:rPr>
              <a:t>계절별 예방적 유지보수</a:t>
            </a: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en-US" alt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endParaRPr lang="en-US" altLang="ko-KR" sz="16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2. 우선순위 지역 식별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: </a:t>
            </a:r>
            <a:endParaRPr lang="en-US" altLang="ko-KR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강수량과 일교차 조합에 따른 포트홀 발생 </a:t>
            </a:r>
            <a:r>
              <a:rPr lang="en-US" altLang="ko-KR" sz="2200">
                <a:solidFill>
                  <a:srgbClr val="e9b9b9"/>
                </a:solidFill>
                <a:latin typeface="맑은 고딕"/>
                <a:ea typeface="맑은 고딕"/>
              </a:rPr>
              <a:t>위험 지역을 우선 관리</a:t>
            </a:r>
            <a:endParaRPr lang="en-US" altLang="ko-KR" sz="2200">
              <a:solidFill>
                <a:srgbClr val="e9b9b9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endParaRPr lang="en-US" altLang="ko-KR" sz="16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3. 도로 설계 개선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: </a:t>
            </a:r>
            <a:endParaRPr lang="en-US" altLang="ko-KR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강수량·일교차 복합 영향을 고려한 </a:t>
            </a:r>
            <a:r>
              <a:rPr lang="en-US" altLang="ko-KR" sz="2200">
                <a:solidFill>
                  <a:srgbClr val="e9b9b9"/>
                </a:solidFill>
                <a:latin typeface="맑은 고딕"/>
                <a:ea typeface="맑은 고딕"/>
              </a:rPr>
              <a:t>도로 설계 기준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 마련</a:t>
            </a:r>
            <a:endParaRPr lang="en-US" alt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endParaRPr lang="en-US" altLang="ko-KR" sz="16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4. 계절별 도로 유지보수 집중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: </a:t>
            </a:r>
            <a:endParaRPr lang="en-US" altLang="ko-KR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 sz="2200">
                <a:solidFill>
                  <a:srgbClr val="e9b9b9"/>
                </a:solidFill>
                <a:latin typeface="맑은 고딕"/>
                <a:ea typeface="맑은 고딕"/>
              </a:rPr>
              <a:t>여름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 전 </a:t>
            </a:r>
            <a:r>
              <a:rPr lang="en-US" altLang="ko-KR" sz="2200">
                <a:solidFill>
                  <a:srgbClr val="c1a9c2"/>
                </a:solidFill>
                <a:latin typeface="맑은 고딕"/>
                <a:ea typeface="맑은 고딕"/>
              </a:rPr>
              <a:t>강수 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대비 점검·배수 정비, </a:t>
            </a:r>
            <a:r>
              <a:rPr lang="en-US" altLang="ko-KR" sz="2200">
                <a:solidFill>
                  <a:srgbClr val="e9b9b9"/>
                </a:solidFill>
                <a:latin typeface="맑은 고딕"/>
                <a:ea typeface="맑은 고딕"/>
              </a:rPr>
              <a:t>겨울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에는 </a:t>
            </a:r>
            <a:r>
              <a:rPr lang="en-US" altLang="ko-KR" sz="2200">
                <a:solidFill>
                  <a:srgbClr val="e9b9b9"/>
                </a:solidFill>
                <a:latin typeface="맑은 고딕"/>
                <a:ea typeface="맑은 고딕"/>
              </a:rPr>
              <a:t>결빙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 방지 및 </a:t>
            </a:r>
            <a:r>
              <a:rPr lang="en-US" altLang="ko-KR" sz="2200">
                <a:solidFill>
                  <a:srgbClr val="e9b9b9"/>
                </a:solidFill>
                <a:latin typeface="맑은 고딕"/>
                <a:ea typeface="맑은 고딕"/>
              </a:rPr>
              <a:t>균열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 보강 강화</a:t>
            </a:r>
            <a:endParaRPr lang="en-US" alt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endParaRPr lang="en-US" altLang="ko-KR" sz="18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5. 예측 기반 유지보수 시스템</a:t>
            </a:r>
            <a:r>
              <a:rPr lang="ko-KR" altLang="en-US" sz="2200">
                <a:solidFill>
                  <a:srgbClr val="e9ae2b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>
                <a:solidFill>
                  <a:srgbClr val="e9ae2b"/>
                </a:solidFill>
                <a:latin typeface="맑은 고딕"/>
                <a:ea typeface="맑은 고딕"/>
              </a:rPr>
              <a:t>: </a:t>
            </a:r>
            <a:endParaRPr lang="en-US" altLang="ko-KR" sz="2200">
              <a:solidFill>
                <a:srgbClr val="e9ae2b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실시간 데이터로 포트홀 위험 예측해 </a:t>
            </a:r>
            <a:r>
              <a:rPr lang="en-US" altLang="ko-KR" sz="2200">
                <a:solidFill>
                  <a:srgbClr val="e9b9b9"/>
                </a:solidFill>
                <a:latin typeface="맑은 고딕"/>
                <a:ea typeface="맑은 고딕"/>
              </a:rPr>
              <a:t>선제적 유지보수 계획</a:t>
            </a: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 수립 </a:t>
            </a:r>
            <a:endParaRPr lang="en-US" altLang="ko-KR" sz="22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84414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473974"/>
            <a:ext cx="8730558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분석결과 및 결론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5" name="Google Shape;106;p3"/>
          <p:cNvSpPr/>
          <p:nvPr/>
        </p:nvSpPr>
        <p:spPr>
          <a:xfrm>
            <a:off x="1033288" y="1479867"/>
            <a:ext cx="899358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529483"/>
            <a:ext cx="5695602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>
              <a:buClr>
                <a:schemeClr val="lt1"/>
              </a:buClr>
              <a:buFont typeface="Arial"/>
              <a:buNone/>
              <a:defRPr/>
            </a:pP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결론 </a:t>
            </a:r>
            <a:r>
              <a:rPr lang="en-US" altLang="ko-KR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- </a:t>
            </a:r>
            <a:r>
              <a:rPr lang="ko-KR" altLang="en-US" sz="2800">
                <a:solidFill>
                  <a:schemeClr val="bg1"/>
                </a:solidFill>
                <a:latin typeface="맑은 고딕"/>
                <a:ea typeface="맑은 고딕"/>
              </a:rPr>
              <a:t>추후 개선 사항 </a:t>
            </a:r>
            <a:endParaRPr lang="ko-KR" altLang="en-US" sz="2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" name="Google Shape;118;p3"/>
          <p:cNvSpPr txBox="1"/>
          <p:nvPr/>
        </p:nvSpPr>
        <p:spPr>
          <a:xfrm>
            <a:off x="1179594" y="2160282"/>
            <a:ext cx="9823638" cy="452434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 sz="2200">
                <a:solidFill>
                  <a:srgbClr val="a5d07a"/>
                </a:solidFill>
                <a:latin typeface="맑은 고딕"/>
                <a:ea typeface="맑은 고딕"/>
              </a:rPr>
              <a:t>1.</a:t>
            </a:r>
            <a:r>
              <a:rPr lang="ko-KR" altLang="en-US" sz="2200">
                <a:solidFill>
                  <a:srgbClr val="a5d07a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>
                <a:solidFill>
                  <a:srgbClr val="a5d07a"/>
                </a:solidFill>
                <a:latin typeface="맑은 고딕"/>
                <a:ea typeface="맑은 고딕"/>
              </a:rPr>
              <a:t>제설함 영향의 계절적 고려:</a:t>
            </a:r>
            <a:endParaRPr lang="en-US" altLang="ko-KR" sz="2200">
              <a:solidFill>
                <a:srgbClr val="699b37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제설함의 계절적 특성이 충분히 반영되지 않아, 겨울철 영향만 고려할 필요가 있음</a:t>
            </a:r>
            <a:endParaRPr lang="en-US" alt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endParaRPr lang="en-US" altLang="ko-KR" sz="17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 sz="2200">
                <a:solidFill>
                  <a:srgbClr val="a5d07a"/>
                </a:solidFill>
                <a:latin typeface="맑은 고딕"/>
                <a:ea typeface="맑은 고딕"/>
              </a:rPr>
              <a:t>2.</a:t>
            </a:r>
            <a:r>
              <a:rPr lang="ko-KR" altLang="en-US" sz="2200">
                <a:solidFill>
                  <a:srgbClr val="a5d07a"/>
                </a:solidFill>
                <a:latin typeface="맑은 고딕"/>
                <a:ea typeface="맑은 고딕"/>
              </a:rPr>
              <a:t> </a:t>
            </a:r>
            <a:r>
              <a:rPr lang="en-US" altLang="ko-KR" sz="2200">
                <a:solidFill>
                  <a:srgbClr val="a5d07a"/>
                </a:solidFill>
                <a:latin typeface="맑은 고딕"/>
                <a:ea typeface="맑은 고딕"/>
              </a:rPr>
              <a:t>공사장 데이터의 연도별 차이:</a:t>
            </a:r>
            <a:endParaRPr lang="en-US" altLang="ko-KR" sz="2200">
              <a:solidFill>
                <a:srgbClr val="a5d07a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en-US" altLang="ko-KR" sz="2200">
                <a:solidFill>
                  <a:schemeClr val="bg1"/>
                </a:solidFill>
                <a:latin typeface="맑은 고딕"/>
                <a:ea typeface="맑은 고딕"/>
              </a:rPr>
              <a:t>공사장 데이터의 연도별 개수 차이로 인해 상관관계 분석에 활용이 어려움</a:t>
            </a:r>
            <a:endParaRPr lang="en-US" altLang="ko-KR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endParaRPr lang="en-US" altLang="ko-KR" sz="16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 sz="2200">
                <a:solidFill>
                  <a:srgbClr val="a5d07a"/>
                </a:solidFill>
                <a:latin typeface="맑은 고딕"/>
                <a:ea typeface="맑은 고딕"/>
              </a:rPr>
              <a:t>3.</a:t>
            </a:r>
            <a:r>
              <a:rPr lang="ko-KR" altLang="en-US" sz="2200">
                <a:solidFill>
                  <a:srgbClr val="a5d07a"/>
                </a:solidFill>
                <a:latin typeface="맑은 고딕"/>
                <a:ea typeface="맑은 고딕"/>
              </a:rPr>
              <a:t> 포트홀 최초 발견일자 활용:</a:t>
            </a:r>
            <a:endParaRPr lang="ko-KR" altLang="en-US" sz="2200">
              <a:solidFill>
                <a:srgbClr val="699b37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포트홀 보수일자가 아닌 최초 발견일자를 활용하면 포트홀 생성 원인을 더 정확히 분석 가능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314160" lvl="0" indent="-314160">
              <a:buClr>
                <a:schemeClr val="lt1"/>
              </a:buClr>
              <a:buChar char="•"/>
              <a:defRPr/>
            </a:pPr>
            <a:endParaRPr lang="en-US" altLang="ko-KR" sz="1600">
              <a:solidFill>
                <a:srgbClr val="a5d07a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en-US" altLang="ko-KR" sz="2200">
                <a:solidFill>
                  <a:srgbClr val="a5d07a"/>
                </a:solidFill>
                <a:latin typeface="맑은 고딕"/>
                <a:ea typeface="맑은 고딕"/>
              </a:rPr>
              <a:t>4.</a:t>
            </a:r>
            <a:r>
              <a:rPr lang="ko-KR" altLang="en-US" sz="2200">
                <a:solidFill>
                  <a:srgbClr val="a5d07a"/>
                </a:solidFill>
                <a:latin typeface="맑은 고딕"/>
                <a:ea typeface="맑은 고딕"/>
              </a:rPr>
              <a:t>다른 기후 데이터 활용:</a:t>
            </a:r>
            <a:endParaRPr lang="ko-KR" altLang="en-US" sz="2200">
              <a:solidFill>
                <a:srgbClr val="699b37"/>
              </a:solidFill>
              <a:latin typeface="맑은 고딕"/>
              <a:ea typeface="맑은 고딕"/>
            </a:endParaRPr>
          </a:p>
          <a:p>
            <a:pPr marL="0" lvl="0" indent="0">
              <a:buClr>
                <a:schemeClr val="lt1"/>
              </a:buClr>
              <a:buNone/>
              <a:defRPr/>
            </a:pPr>
            <a:r>
              <a:rPr lang="ko-KR" altLang="en-US" sz="2200">
                <a:solidFill>
                  <a:schemeClr val="bg1"/>
                </a:solidFill>
                <a:latin typeface="맑은 고딕"/>
                <a:ea typeface="맑은 고딕"/>
              </a:rPr>
              <a:t>일교차뿐 아니라 최고기온, 평균기온 등의 다양한 기후 데이터를 활용하면 포트홀 발생 요인을 더 정밀하게 분석 가능</a:t>
            </a:r>
            <a:endParaRPr lang="ko-KR" altLang="en-US" sz="22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35971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gradFill>
          <a:gsLst>
            <a:gs pos="0">
              <a:srgbClr val="1a4cc8"/>
            </a:gs>
            <a:gs pos="47000">
              <a:srgbClr val="1949c0"/>
            </a:gs>
            <a:gs pos="100000">
              <a:srgbClr val="df80e1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"/>
          <p:cNvSpPr/>
          <p:nvPr/>
        </p:nvSpPr>
        <p:spPr>
          <a:xfrm>
            <a:off x="1019175" y="916716"/>
            <a:ext cx="4898449" cy="5024565"/>
          </a:xfrm>
          <a:prstGeom prst="snip2DiagRect">
            <a:avLst>
              <a:gd name="adj1" fmla="val 19167"/>
              <a:gd name="adj2" fmla="val 15556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69800"/>
              </a:schemeClr>
            </a:outerShdw>
          </a:effectLst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35" name="Google Shape;335;p10"/>
          <p:cNvSpPr/>
          <p:nvPr/>
        </p:nvSpPr>
        <p:spPr>
          <a:xfrm rot="10800000" flipH="1">
            <a:off x="-859405" y="394145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49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00" tIns="91400" rIns="91400" bIns="91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41" name="Google Shape;341;p10"/>
          <p:cNvSpPr/>
          <p:nvPr/>
        </p:nvSpPr>
        <p:spPr>
          <a:xfrm>
            <a:off x="1543767" y="2977774"/>
            <a:ext cx="3849264" cy="90650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sz="54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감사합니다!</a:t>
            </a:r>
            <a:endParaRPr sz="54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342" name="Google Shape;342;p10"/>
          <p:cNvGrpSpPr/>
          <p:nvPr/>
        </p:nvGrpSpPr>
        <p:grpSpPr>
          <a:xfrm rot="5400000">
            <a:off x="9019824" y="4458099"/>
            <a:ext cx="3573138" cy="1916938"/>
            <a:chOff x="773350" y="518000"/>
            <a:chExt cx="2757950" cy="1479600"/>
          </a:xfrm>
        </p:grpSpPr>
        <p:sp>
          <p:nvSpPr>
            <p:cNvPr id="343" name="Google Shape;343;p10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41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46" name="Google Shape;346;p10"/>
          <p:cNvGrpSpPr/>
          <p:nvPr/>
        </p:nvGrpSpPr>
        <p:grpSpPr>
          <a:xfrm rot="0">
            <a:off x="8764150" y="294394"/>
            <a:ext cx="3427850" cy="639375"/>
            <a:chOff x="1298650" y="3255600"/>
            <a:chExt cx="3427850" cy="639375"/>
          </a:xfrm>
        </p:grpSpPr>
        <p:sp>
          <p:nvSpPr>
            <p:cNvPr id="347" name="Google Shape;347;p10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49" name="Google Shape;349;p10"/>
          <p:cNvGrpSpPr/>
          <p:nvPr/>
        </p:nvGrpSpPr>
        <p:grpSpPr>
          <a:xfrm rot="5400000" flipH="1">
            <a:off x="-2179834" y="3114604"/>
            <a:ext cx="6548096" cy="981770"/>
            <a:chOff x="-563775" y="4390551"/>
            <a:chExt cx="4450758" cy="667311"/>
          </a:xfrm>
        </p:grpSpPr>
        <p:sp>
          <p:nvSpPr>
            <p:cNvPr id="350" name="Google Shape;350;p10"/>
            <p:cNvSpPr/>
            <p:nvPr/>
          </p:nvSpPr>
          <p:spPr>
            <a:xfrm>
              <a:off x="-563775" y="4390551"/>
              <a:ext cx="4266185" cy="564197"/>
            </a:xfrm>
            <a:custGeom>
              <a:avLst/>
              <a:gd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3702408" y="4873287"/>
              <a:ext cx="184575" cy="184575"/>
            </a:xfrm>
            <a:custGeom>
              <a:avLst/>
              <a:gd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52" name="Google Shape;352;p10"/>
          <p:cNvGrpSpPr/>
          <p:nvPr/>
        </p:nvGrpSpPr>
        <p:grpSpPr>
          <a:xfrm rot="0" flipH="1">
            <a:off x="9951284" y="331441"/>
            <a:ext cx="1154625" cy="430500"/>
            <a:chOff x="4042650" y="642025"/>
            <a:chExt cx="1154625" cy="430500"/>
          </a:xfrm>
        </p:grpSpPr>
        <p:sp>
          <p:nvSpPr>
            <p:cNvPr id="353" name="Google Shape;353;p10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55" name="Google Shape;355;p10"/>
          <p:cNvGrpSpPr/>
          <p:nvPr/>
        </p:nvGrpSpPr>
        <p:grpSpPr>
          <a:xfrm rot="5400000">
            <a:off x="-122727" y="3397026"/>
            <a:ext cx="1163678" cy="63948"/>
            <a:chOff x="3779200" y="1371600"/>
            <a:chExt cx="1992600" cy="109500"/>
          </a:xfrm>
        </p:grpSpPr>
        <p:sp>
          <p:nvSpPr>
            <p:cNvPr id="356" name="Google Shape;356;p1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362" name="Google Shape;362;p10"/>
          <p:cNvGrpSpPr/>
          <p:nvPr/>
        </p:nvGrpSpPr>
        <p:grpSpPr>
          <a:xfrm rot="5400000">
            <a:off x="124298" y="3397026"/>
            <a:ext cx="1163678" cy="63948"/>
            <a:chOff x="3779200" y="1371600"/>
            <a:chExt cx="1992600" cy="109500"/>
          </a:xfrm>
        </p:grpSpPr>
        <p:sp>
          <p:nvSpPr>
            <p:cNvPr id="363" name="Google Shape;363;p1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73" name="Rectangle: Diagonal Corners Snipped 25"/>
          <p:cNvSpPr/>
          <p:nvPr/>
        </p:nvSpPr>
        <p:spPr>
          <a:xfrm rot="16200000">
            <a:off x="7848532" y="-467289"/>
            <a:ext cx="1341719" cy="4513946"/>
          </a:xfrm>
          <a:prstGeom prst="snip2DiagRect">
            <a:avLst>
              <a:gd name="adj1" fmla="val 0"/>
              <a:gd name="adj2" fmla="val 25191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 lang="en-US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75" name="Rectangle: Diagonal Corners Snipped 29"/>
          <p:cNvSpPr/>
          <p:nvPr/>
        </p:nvSpPr>
        <p:spPr>
          <a:xfrm rot="16200000">
            <a:off x="7848531" y="1410073"/>
            <a:ext cx="1341719" cy="4513946"/>
          </a:xfrm>
          <a:prstGeom prst="snip2DiagRect">
            <a:avLst>
              <a:gd name="adj1" fmla="val 0"/>
              <a:gd name="adj2" fmla="val 25191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 lang="en-US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377" name="Group 31"/>
          <p:cNvGrpSpPr/>
          <p:nvPr/>
        </p:nvGrpSpPr>
        <p:grpSpPr>
          <a:xfrm rot="0">
            <a:off x="7322143" y="3150877"/>
            <a:ext cx="3308663" cy="556245"/>
            <a:chOff x="6096000" y="4197603"/>
            <a:chExt cx="3647846" cy="556245"/>
          </a:xfrm>
        </p:grpSpPr>
        <p:sp>
          <p:nvSpPr>
            <p:cNvPr id="378" name="Rectangle 32"/>
            <p:cNvSpPr/>
            <p:nvPr/>
          </p:nvSpPr>
          <p:spPr>
            <a:xfrm>
              <a:off x="6095998" y="4445046"/>
              <a:ext cx="3296253" cy="329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지엔소프트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(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주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)</a:t>
              </a:r>
              <a:endParaRPr lang="en-US" sz="120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79" name="TextBox 33"/>
            <p:cNvSpPr txBox="1"/>
            <p:nvPr/>
          </p:nvSpPr>
          <p:spPr>
            <a:xfrm>
              <a:off x="6095999" y="4197602"/>
              <a:ext cx="3647847" cy="2952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>
                  <a:solidFill>
                    <a:schemeClr val="bg1"/>
                  </a:solidFill>
                  <a:latin typeface="맑은 고딕"/>
                  <a:ea typeface="맑은 고딕"/>
                  <a:cs typeface="Kanit"/>
                </a:rPr>
                <a:t>권준호</a:t>
              </a:r>
              <a:endParaRPr lang="en-US" sz="1400">
                <a:solidFill>
                  <a:schemeClr val="bg1"/>
                </a:solidFill>
                <a:latin typeface="맑은 고딕"/>
                <a:ea typeface="맑은 고딕"/>
                <a:cs typeface="Kanit"/>
              </a:endParaRPr>
            </a:p>
          </p:txBody>
        </p:sp>
      </p:grpSp>
      <p:sp>
        <p:nvSpPr>
          <p:cNvPr id="380" name="Rectangle: Diagonal Corners Snipped 34"/>
          <p:cNvSpPr/>
          <p:nvPr/>
        </p:nvSpPr>
        <p:spPr>
          <a:xfrm rot="16200000">
            <a:off x="7848532" y="3367152"/>
            <a:ext cx="1341719" cy="4513946"/>
          </a:xfrm>
          <a:prstGeom prst="snip2DiagRect">
            <a:avLst>
              <a:gd name="adj1" fmla="val 0"/>
              <a:gd name="adj2" fmla="val 25191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 lang="en-US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82" name="Rectangle 37"/>
          <p:cNvSpPr/>
          <p:nvPr/>
        </p:nvSpPr>
        <p:spPr>
          <a:xfrm>
            <a:off x="7322145" y="5416598"/>
            <a:ext cx="2989762" cy="325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1200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>
                <a:solidFill>
                  <a:schemeClr val="bg1"/>
                </a:solidFill>
                <a:latin typeface="맑은 고딕"/>
                <a:ea typeface="맑은 고딕"/>
              </a:rPr>
              <a:t>주</a:t>
            </a:r>
            <a:r>
              <a:rPr lang="en-US" altLang="ko-KR" sz="1200">
                <a:solidFill>
                  <a:schemeClr val="bg1"/>
                </a:solidFill>
                <a:latin typeface="맑은 고딕"/>
                <a:ea typeface="맑은 고딕"/>
              </a:rPr>
              <a:t>)</a:t>
            </a:r>
            <a:r>
              <a:rPr lang="ko-KR" altLang="en-US" sz="1200">
                <a:solidFill>
                  <a:schemeClr val="bg1"/>
                </a:solidFill>
                <a:latin typeface="맑은 고딕"/>
                <a:ea typeface="맑은 고딕"/>
              </a:rPr>
              <a:t>모비젠 </a:t>
            </a:r>
            <a:endParaRPr lang="ko-KR" altLang="en-US" sz="12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83" name="TextBox 38"/>
          <p:cNvSpPr txBox="1"/>
          <p:nvPr/>
        </p:nvSpPr>
        <p:spPr>
          <a:xfrm>
            <a:off x="7322144" y="5107956"/>
            <a:ext cx="3308664" cy="300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맑은 고딕"/>
                <a:ea typeface="맑은 고딕"/>
                <a:cs typeface="Kanit"/>
              </a:rPr>
              <a:t>정현일</a:t>
            </a:r>
            <a:endParaRPr lang="ko-KR" altLang="en-US" sz="1400">
              <a:solidFill>
                <a:schemeClr val="bg1"/>
              </a:solidFill>
              <a:latin typeface="맑은 고딕"/>
              <a:ea typeface="맑은 고딕"/>
              <a:cs typeface="Kanit"/>
            </a:endParaRPr>
          </a:p>
        </p:txBody>
      </p:sp>
      <p:sp>
        <p:nvSpPr>
          <p:cNvPr id="384" name="Rectangle 37"/>
          <p:cNvSpPr/>
          <p:nvPr/>
        </p:nvSpPr>
        <p:spPr>
          <a:xfrm>
            <a:off x="7322145" y="5754023"/>
            <a:ext cx="2989762" cy="32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2024254022</a:t>
            </a:r>
            <a:r>
              <a:rPr kumimoji="0" lang="ko-KR" altLang="en-US" sz="120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endParaRPr kumimoji="0" lang="ko-KR" altLang="en-US" sz="120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85" name="Rectangle 37"/>
          <p:cNvSpPr/>
          <p:nvPr/>
        </p:nvSpPr>
        <p:spPr>
          <a:xfrm>
            <a:off x="7322144" y="1607925"/>
            <a:ext cx="2989762" cy="328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1200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>
                <a:solidFill>
                  <a:schemeClr val="bg1"/>
                </a:solidFill>
                <a:latin typeface="맑은 고딕"/>
                <a:ea typeface="맑은 고딕"/>
              </a:rPr>
              <a:t>주</a:t>
            </a:r>
            <a:r>
              <a:rPr lang="en-US" altLang="ko-KR" sz="1200">
                <a:solidFill>
                  <a:schemeClr val="bg1"/>
                </a:solidFill>
                <a:latin typeface="맑은 고딕"/>
                <a:ea typeface="맑은 고딕"/>
              </a:rPr>
              <a:t>)</a:t>
            </a:r>
            <a:r>
              <a:rPr lang="ko-KR" altLang="en-US" sz="1200">
                <a:solidFill>
                  <a:schemeClr val="bg1"/>
                </a:solidFill>
                <a:latin typeface="맑은 고딕"/>
                <a:ea typeface="맑은 고딕"/>
              </a:rPr>
              <a:t>밀알 </a:t>
            </a:r>
            <a:endParaRPr lang="ko-KR" altLang="en-US" sz="12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86" name="TextBox 3"/>
          <p:cNvSpPr txBox="1"/>
          <p:nvPr/>
        </p:nvSpPr>
        <p:spPr>
          <a:xfrm>
            <a:off x="7322143" y="1299283"/>
            <a:ext cx="3308664" cy="299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bg1"/>
                </a:solidFill>
                <a:latin typeface="맑은 고딕"/>
                <a:ea typeface="맑은 고딕"/>
                <a:cs typeface="Kanit"/>
              </a:rPr>
              <a:t>정수연</a:t>
            </a:r>
            <a:endParaRPr lang="ko-KR" altLang="en-US" sz="1400">
              <a:solidFill>
                <a:schemeClr val="bg1"/>
              </a:solidFill>
              <a:latin typeface="맑은 고딕"/>
              <a:ea typeface="맑은 고딕"/>
              <a:cs typeface="Kanit"/>
            </a:endParaRPr>
          </a:p>
        </p:txBody>
      </p:sp>
      <p:sp>
        <p:nvSpPr>
          <p:cNvPr id="387" name="Rectangle 37"/>
          <p:cNvSpPr/>
          <p:nvPr/>
        </p:nvSpPr>
        <p:spPr>
          <a:xfrm>
            <a:off x="7322144" y="1945350"/>
            <a:ext cx="2989762" cy="329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>
                <a:solidFill>
                  <a:srgbClr val="ffffff"/>
                </a:solidFill>
                <a:latin typeface="맑은 고딕"/>
                <a:ea typeface="맑은 고딕"/>
              </a:rPr>
              <a:t>2024254013</a:t>
            </a:r>
            <a:endParaRPr kumimoji="0" lang="ko-KR" altLang="en-US" sz="120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88" name="Rectangle 37"/>
          <p:cNvSpPr/>
          <p:nvPr/>
        </p:nvSpPr>
        <p:spPr>
          <a:xfrm>
            <a:off x="7322143" y="3798657"/>
            <a:ext cx="2989762" cy="32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2024254021</a:t>
            </a:r>
            <a:r>
              <a:rPr kumimoji="0" lang="ko-KR" altLang="en-US" sz="120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endParaRPr kumimoji="0" lang="ko-KR" altLang="en-US" sz="120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389" name="그림 38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8586" y="1260335"/>
            <a:ext cx="823431" cy="1058698"/>
          </a:xfrm>
          <a:prstGeom prst="snip2DiagRect">
            <a:avLst>
              <a:gd name="adj1" fmla="val 16406"/>
              <a:gd name="adj2" fmla="val 0"/>
            </a:avLst>
          </a:prstGeom>
        </p:spPr>
      </p:pic>
      <p:pic>
        <p:nvPicPr>
          <p:cNvPr id="390" name="그림 389"/>
          <p:cNvPicPr>
            <a:picLocks noChangeAspect="1"/>
          </p:cNvPicPr>
          <p:nvPr/>
        </p:nvPicPr>
        <p:blipFill rotWithShape="1">
          <a:blip r:embed="rId4"/>
          <a:srcRect t="1790" b="1790"/>
          <a:stretch>
            <a:fillRect/>
          </a:stretch>
        </p:blipFill>
        <p:spPr>
          <a:xfrm>
            <a:off x="6428595" y="3137702"/>
            <a:ext cx="823423" cy="1058686"/>
          </a:xfrm>
          <a:prstGeom prst="snip2DiagRect">
            <a:avLst>
              <a:gd name="adj1" fmla="val 16406"/>
              <a:gd name="adj2" fmla="val 0"/>
            </a:avLst>
          </a:prstGeom>
        </p:spPr>
      </p:pic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5"/>
          <a:srcRect t="5000" b="5000"/>
          <a:stretch>
            <a:fillRect/>
          </a:stretch>
        </p:blipFill>
        <p:spPr>
          <a:xfrm>
            <a:off x="6428595" y="5094783"/>
            <a:ext cx="823423" cy="1058686"/>
          </a:xfrm>
          <a:prstGeom prst="snip2DiagRect">
            <a:avLst>
              <a:gd name="adj1" fmla="val 16406"/>
              <a:gd name="adj2" fmla="val 0"/>
            </a:avLst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1a4cc8"/>
            </a:gs>
            <a:gs pos="47000">
              <a:srgbClr val="1949c0"/>
            </a:gs>
            <a:gs pos="100000">
              <a:srgbClr val="df80e1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150124"/>
            <a:ext cx="3885734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정제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24" name=""/>
          <p:cNvGrpSpPr/>
          <p:nvPr/>
        </p:nvGrpSpPr>
        <p:grpSpPr>
          <a:xfrm rot="0">
            <a:off x="4916024" y="294306"/>
            <a:ext cx="4404262" cy="616862"/>
            <a:chOff x="1042813" y="1156017"/>
            <a:chExt cx="4404262" cy="616862"/>
          </a:xfrm>
        </p:grpSpPr>
        <p:sp>
          <p:nvSpPr>
            <p:cNvPr id="5" name="Google Shape;106;p3"/>
            <p:cNvSpPr/>
            <p:nvPr/>
          </p:nvSpPr>
          <p:spPr>
            <a:xfrm>
              <a:off x="1042813" y="1156017"/>
              <a:ext cx="4404262" cy="616862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chemeClr val="accent4">
                <a:alpha val="20000"/>
              </a:schemeClr>
            </a:solidFill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" name="Google Shape;118;p3"/>
            <p:cNvSpPr txBox="1"/>
            <p:nvPr/>
          </p:nvSpPr>
          <p:spPr>
            <a:xfrm>
              <a:off x="1179593" y="1205633"/>
              <a:ext cx="4145624" cy="511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800">
                  <a:solidFill>
                    <a:srgbClr val="e9ae2b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포트홀 위치</a:t>
              </a:r>
              <a:r>
                <a:rPr lang="ko-KR" altLang="en-US" sz="2800">
                  <a:solidFill>
                    <a:schemeClr val="lt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데이터 확보</a:t>
              </a:r>
              <a:endPara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6880" y="1203848"/>
            <a:ext cx="2982171" cy="2041789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0393" y="3291532"/>
            <a:ext cx="2982252" cy="1805660"/>
          </a:xfrm>
          <a:prstGeom prst="rect">
            <a:avLst/>
          </a:prstGeom>
        </p:spPr>
      </p:pic>
      <p:cxnSp>
        <p:nvCxnSpPr>
          <p:cNvPr id="114" name="Straight Connector 2"/>
          <p:cNvCxnSpPr/>
          <p:nvPr/>
        </p:nvCxnSpPr>
        <p:spPr>
          <a:xfrm rot="10800000">
            <a:off x="479835" y="5328683"/>
            <a:ext cx="11413426" cy="27256"/>
          </a:xfrm>
          <a:prstGeom prst="lin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</p:cxnSp>
      <p:sp>
        <p:nvSpPr>
          <p:cNvPr id="115" name="Rectangle: Rounded Corners 4"/>
          <p:cNvSpPr/>
          <p:nvPr/>
        </p:nvSpPr>
        <p:spPr>
          <a:xfrm>
            <a:off x="348961" y="5261839"/>
            <a:ext cx="160406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16" name="Rectangle: Diagonal Corners Snipped 10"/>
          <p:cNvSpPr/>
          <p:nvPr/>
        </p:nvSpPr>
        <p:spPr>
          <a:xfrm>
            <a:off x="3967515" y="5565683"/>
            <a:ext cx="3065465" cy="393669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학습에 불필요한 열 제거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17" name="Rectangle: Rounded Corners 4"/>
          <p:cNvSpPr/>
          <p:nvPr/>
        </p:nvSpPr>
        <p:spPr>
          <a:xfrm>
            <a:off x="7670875" y="5261839"/>
            <a:ext cx="172574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18" name="Rectangle: Diagonal Corners Snipped 10"/>
          <p:cNvSpPr/>
          <p:nvPr/>
        </p:nvSpPr>
        <p:spPr>
          <a:xfrm>
            <a:off x="348961" y="5565683"/>
            <a:ext cx="227909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행정구역 필터링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1" name="Rectangle: Rounded Corners 4"/>
          <p:cNvSpPr/>
          <p:nvPr/>
        </p:nvSpPr>
        <p:spPr>
          <a:xfrm>
            <a:off x="3967515" y="5261839"/>
            <a:ext cx="160406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2" name="Rectangle: Diagonal Corners Snipped 10"/>
          <p:cNvSpPr/>
          <p:nvPr/>
        </p:nvSpPr>
        <p:spPr>
          <a:xfrm>
            <a:off x="7670875" y="5565683"/>
            <a:ext cx="158560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결측값 처리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90645" y="1157535"/>
            <a:ext cx="3896258" cy="395132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33231" y="1057056"/>
            <a:ext cx="1333631" cy="4190352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66359" y="1895540"/>
            <a:ext cx="2934292" cy="2745732"/>
          </a:xfrm>
          <a:prstGeom prst="rect">
            <a:avLst/>
          </a:prstGeom>
        </p:spPr>
      </p:pic>
      <p:sp>
        <p:nvSpPr>
          <p:cNvPr id="129" name="가로 글상자 128"/>
          <p:cNvSpPr txBox="1"/>
          <p:nvPr/>
        </p:nvSpPr>
        <p:spPr>
          <a:xfrm>
            <a:off x="348960" y="6051752"/>
            <a:ext cx="5619752" cy="747193"/>
          </a:xfrm>
          <a:prstGeom prst="rect">
            <a:avLst/>
          </a:prstGeom>
        </p:spPr>
        <p:txBody>
          <a:bodyPr wrap="square">
            <a:spAutoFit/>
          </a:bodyPr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lang="en-US" altLang="ko-KR" sz="1200">
                <a:solidFill>
                  <a:schemeClr val="lt1"/>
                </a:solidFill>
                <a:latin typeface="맑은 고딕"/>
                <a:ea typeface="맑은 고딕"/>
              </a:rPr>
              <a:t>2019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</a:rPr>
              <a:t>년 </a:t>
            </a:r>
            <a:r>
              <a:rPr lang="en-US" altLang="ko-KR" sz="1200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</a:rPr>
              <a:t>월 부터 </a:t>
            </a:r>
            <a:r>
              <a:rPr lang="en-US" altLang="ko-KR" sz="1200">
                <a:solidFill>
                  <a:schemeClr val="lt1"/>
                </a:solidFill>
                <a:latin typeface="맑은 고딕"/>
                <a:ea typeface="맑은 고딕"/>
              </a:rPr>
              <a:t>2024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</a:rPr>
              <a:t>년 </a:t>
            </a:r>
            <a:r>
              <a:rPr lang="en-US" altLang="ko-KR" sz="1200">
                <a:solidFill>
                  <a:schemeClr val="lt1"/>
                </a:solidFill>
                <a:latin typeface="맑은 고딕"/>
                <a:ea typeface="맑은 고딕"/>
              </a:rPr>
              <a:t>10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</a:rPr>
              <a:t>월까지의 </a:t>
            </a:r>
            <a:endParaRPr lang="ko-KR" altLang="en-US" sz="12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lvl="8" indent="0">
              <a:lnSpc>
                <a:spcPct val="120000"/>
              </a:lnSpc>
              <a:buClr>
                <a:schemeClr val="lt1"/>
              </a:buClr>
              <a:buFont typeface="Wingdings"/>
              <a:buNone/>
              <a:defRPr/>
            </a:pP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</a:rPr>
              <a:t>   서울시 포트홀 데이터 수집</a:t>
            </a:r>
            <a:endParaRPr lang="ko-KR" altLang="en-US" sz="12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</a:rPr>
              <a:t>행정구역이 </a:t>
            </a:r>
            <a:r>
              <a:rPr lang="en-US" altLang="ko-KR" sz="1200">
                <a:solidFill>
                  <a:schemeClr val="lt1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</a:rPr>
              <a:t>구로구</a:t>
            </a:r>
            <a:r>
              <a:rPr lang="en-US" altLang="ko-KR" sz="1200">
                <a:solidFill>
                  <a:schemeClr val="lt1"/>
                </a:solidFill>
                <a:latin typeface="맑은 고딕"/>
                <a:ea typeface="맑은 고딕"/>
              </a:rPr>
              <a:t>’</a:t>
            </a:r>
            <a:r>
              <a:rPr lang="ko-KR" altLang="en-US" sz="1200">
                <a:solidFill>
                  <a:schemeClr val="lt1"/>
                </a:solidFill>
                <a:latin typeface="맑은 고딕"/>
                <a:ea typeface="맑은 고딕"/>
              </a:rPr>
              <a:t>인 데이터만 추출</a:t>
            </a:r>
            <a:endParaRPr lang="ko-KR" altLang="en-US" sz="12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31" name="가로 글상자 130"/>
          <p:cNvSpPr txBox="1"/>
          <p:nvPr/>
        </p:nvSpPr>
        <p:spPr>
          <a:xfrm>
            <a:off x="3926030" y="6051752"/>
            <a:ext cx="3281797" cy="518593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처리상태, 방향, 차로와 같은 학습에 불필요한 열 제거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32" name="가로 글상자 131"/>
          <p:cNvSpPr txBox="1"/>
          <p:nvPr/>
        </p:nvSpPr>
        <p:spPr>
          <a:xfrm>
            <a:off x="7686672" y="6051752"/>
            <a:ext cx="4052460" cy="518593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주소 값이 없는 행은 모델 학습에 사용하기 어려우므로 삭제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5326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1" animBg="1"/>
      <p:bldP spid="117" grpId="2" animBg="1"/>
      <p:bldP spid="121" grpId="3" animBg="1"/>
      <p:bldP spid="116" grpId="4" animBg="1"/>
      <p:bldP spid="118" grpId="5" animBg="1"/>
      <p:bldP spid="122" grpId="6" animBg="1"/>
      <p:bldP spid="129" grpId="7" animBg="1"/>
      <p:bldP spid="131" grpId="8" animBg="1"/>
      <p:bldP spid="132" grpId="9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1a4cc8"/>
            </a:gs>
            <a:gs pos="47000">
              <a:srgbClr val="1949c0"/>
            </a:gs>
            <a:gs pos="100000">
              <a:srgbClr val="df80e1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15012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정제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205633"/>
            <a:ext cx="5695602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4359" y="1098905"/>
            <a:ext cx="3799512" cy="2010596"/>
          </a:xfrm>
          <a:prstGeom prst="rect">
            <a:avLst/>
          </a:prstGeom>
        </p:spPr>
      </p:pic>
      <p:grpSp>
        <p:nvGrpSpPr>
          <p:cNvPr id="113" name="그룹 112"/>
          <p:cNvGrpSpPr/>
          <p:nvPr/>
        </p:nvGrpSpPr>
        <p:grpSpPr>
          <a:xfrm rot="0">
            <a:off x="4916024" y="294306"/>
            <a:ext cx="4404262" cy="616862"/>
            <a:chOff x="1042813" y="1156017"/>
            <a:chExt cx="4404262" cy="616862"/>
          </a:xfrm>
        </p:grpSpPr>
        <p:sp>
          <p:nvSpPr>
            <p:cNvPr id="114" name="Google Shape;106;p3"/>
            <p:cNvSpPr/>
            <p:nvPr/>
          </p:nvSpPr>
          <p:spPr>
            <a:xfrm>
              <a:off x="1042813" y="1156017"/>
              <a:ext cx="4404262" cy="616862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410"/>
                </a:srgb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5" name="Google Shape;118;p3"/>
            <p:cNvSpPr txBox="1"/>
            <p:nvPr/>
          </p:nvSpPr>
          <p:spPr>
            <a:xfrm>
              <a:off x="1179593" y="1205633"/>
              <a:ext cx="4145624" cy="5114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p>
              <a:pPr marL="0" marR="0" lvl="0" indent="0" algn="ctr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    <a:solidFill>
                    <a:srgbClr val="e9ae2b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교통량</a:t>
              </a:r>
              <a:r>
                <a: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데이터 확보</a:t>
              </a:r>
  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cxnSp>
        <p:nvCxnSpPr>
          <p:cNvPr id="116" name="Straight Connector 2"/>
          <p:cNvCxnSpPr/>
          <p:nvPr/>
        </p:nvCxnSpPr>
        <p:spPr>
          <a:xfrm rot="10800000">
            <a:off x="479835" y="5157233"/>
            <a:ext cx="11413426" cy="27256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</p:cxnSp>
      <p:sp>
        <p:nvSpPr>
          <p:cNvPr id="117" name="Rectangle: Rounded Corners 4"/>
          <p:cNvSpPr/>
          <p:nvPr/>
        </p:nvSpPr>
        <p:spPr>
          <a:xfrm>
            <a:off x="348961" y="509038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8" name="Rectangle: Diagonal Corners Snipped 10"/>
          <p:cNvSpPr/>
          <p:nvPr/>
        </p:nvSpPr>
        <p:spPr>
          <a:xfrm>
            <a:off x="6021530" y="5390770"/>
            <a:ext cx="227909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학습에 불필요한 열 제거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9" name="Rectangle: Rounded Corners 4"/>
          <p:cNvSpPr/>
          <p:nvPr/>
        </p:nvSpPr>
        <p:spPr>
          <a:xfrm>
            <a:off x="8823400" y="509038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0" name="Rectangle: Diagonal Corners Snipped 10"/>
          <p:cNvSpPr/>
          <p:nvPr/>
        </p:nvSpPr>
        <p:spPr>
          <a:xfrm>
            <a:off x="348960" y="5390770"/>
            <a:ext cx="2442547" cy="41018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행정구역 필터링</a:t>
            </a:r>
            <a:endParaRPr xmlns:mc="http://schemas.openxmlformats.org/markup-compatibility/2006" xmlns:hp="http://schemas.haansoft.com/office/presentation/8.0" kumimoji="0" lang="ko-KR" altLang="en-US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1" name="Rectangle: Rounded Corners 4"/>
          <p:cNvSpPr/>
          <p:nvPr/>
        </p:nvSpPr>
        <p:spPr>
          <a:xfrm>
            <a:off x="6021530" y="509038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3" name="가로 글상자 122"/>
          <p:cNvSpPr txBox="1"/>
          <p:nvPr/>
        </p:nvSpPr>
        <p:spPr>
          <a:xfrm>
            <a:off x="348960" y="5861252"/>
            <a:ext cx="5747040" cy="775768"/>
          </a:xfrm>
          <a:prstGeom prst="rect">
            <a:avLst/>
          </a:prstGeom>
        </p:spPr>
        <p:txBody>
          <a:bodyPr wrap="square">
            <a:spAutoFit/>
          </a:bodyPr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2019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년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월 부터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2024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년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10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월까지의 서울시 교통량 데이터 수집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지점명칭과 수집지점 주소 열을 비교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구로구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를 포함하지 않으면 해당 데이터를 제거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4" name="가로 글상자 123"/>
          <p:cNvSpPr txBox="1"/>
          <p:nvPr/>
        </p:nvSpPr>
        <p:spPr>
          <a:xfrm>
            <a:off x="6021530" y="5861252"/>
            <a:ext cx="3273137" cy="518593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수집기관, 비고 등 학습에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marR="0" lvl="8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   불필요한 열 제거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5" name="가로 글상자 124"/>
          <p:cNvSpPr txBox="1"/>
          <p:nvPr/>
        </p:nvSpPr>
        <p:spPr>
          <a:xfrm>
            <a:off x="8839198" y="5861252"/>
            <a:ext cx="2931932" cy="728142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교통량 데이터에 결측치가 있을 경우, 해당 데이터를 제거하지 않고 전월 데이터로 대체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8350" y="3151598"/>
            <a:ext cx="3795414" cy="1792991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14690" y="1113301"/>
            <a:ext cx="2578432" cy="383476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55427" y="2212375"/>
            <a:ext cx="1412546" cy="1738974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27610" y="1848529"/>
            <a:ext cx="1562745" cy="2466668"/>
          </a:xfrm>
          <a:prstGeom prst="rect">
            <a:avLst/>
          </a:prstGeom>
        </p:spPr>
      </p:pic>
      <p:sp>
        <p:nvSpPr>
          <p:cNvPr id="132" name="Rectangle: Diagonal Corners Snipped 10"/>
          <p:cNvSpPr/>
          <p:nvPr/>
        </p:nvSpPr>
        <p:spPr>
          <a:xfrm>
            <a:off x="8845047" y="5390770"/>
            <a:ext cx="158560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결측값 처리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140744" y="1098158"/>
            <a:ext cx="1651989" cy="396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6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1" animBg="1"/>
      <p:bldP spid="119" grpId="2" animBg="1"/>
      <p:bldP spid="121" grpId="3" animBg="1"/>
      <p:bldP spid="118" grpId="4" animBg="1"/>
      <p:bldP spid="120" grpId="5" animBg="1"/>
      <p:bldP spid="132" grpId="6" animBg="1"/>
      <p:bldP spid="123" grpId="7" animBg="1"/>
      <p:bldP spid="124" grpId="8" animBg="1"/>
      <p:bldP spid="125" grpId="9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1a4cc8"/>
            </a:gs>
            <a:gs pos="47000">
              <a:srgbClr val="1949c0"/>
            </a:gs>
            <a:gs pos="100000">
              <a:srgbClr val="df80e1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15012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정제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190" y="1072291"/>
            <a:ext cx="2656232" cy="3996287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85064" y="1072291"/>
            <a:ext cx="2689414" cy="4013112"/>
          </a:xfrm>
          <a:prstGeom prst="rect">
            <a:avLst/>
          </a:prstGeom>
        </p:spPr>
      </p:pic>
      <p:sp>
        <p:nvSpPr>
          <p:cNvPr id="115" name="Google Shape;106;p3"/>
          <p:cNvSpPr/>
          <p:nvPr/>
        </p:nvSpPr>
        <p:spPr>
          <a:xfrm>
            <a:off x="4916023" y="294306"/>
            <a:ext cx="4795041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410"/>
              </a:srgbClr>
            </a:outerShdw>
          </a:effectLst>
        </p:spPr>
        <p:txBody>
          <a:bodyPr wrap="square" lIns="91400" tIns="91400" rIns="91400" bIns="91400" anchor="ctr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16" name="Google Shape;118;p3"/>
          <p:cNvSpPr txBox="1"/>
          <p:nvPr/>
        </p:nvSpPr>
        <p:spPr>
          <a:xfrm>
            <a:off x="5064939" y="342926"/>
            <a:ext cx="4646948" cy="51962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rgbClr val="e9ae2b"/>
                </a:solidFill>
                <a:latin typeface="맑은 고딕"/>
                <a:ea typeface="맑은 고딕"/>
                <a:cs typeface="맑은 고딕"/>
                <a:sym typeface="맑은 고딕"/>
              </a:rPr>
              <a:t>일교차</a:t>
            </a:r>
            <a:r>
              <a:rPr lang="en-US" altLang="ko-KR" sz="2800">
                <a:solidFill>
                  <a:srgbClr val="e9ae2b"/>
                </a:solidFill>
                <a:latin typeface="맑은 고딕"/>
                <a:ea typeface="맑은 고딕"/>
                <a:cs typeface="맑은 고딕"/>
                <a:sym typeface="맑은 고딕"/>
              </a:rPr>
              <a:t>,</a:t>
            </a:r>
            <a:r>
              <a:rPr lang="ko-KR" altLang="en-US" sz="2800">
                <a:solidFill>
                  <a:srgbClr val="e9ae2b"/>
                </a:solidFill>
                <a:latin typeface="맑은 고딕"/>
                <a:ea typeface="맑은 고딕"/>
                <a:cs typeface="맑은 고딕"/>
                <a:sym typeface="맑은 고딕"/>
              </a:rPr>
              <a:t> 강수량</a:t>
            </a:r>
            <a:r>
              <a: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 데이터 확보</a:t>
            </a: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117" name="Straight Connector 2"/>
          <p:cNvCxnSpPr/>
          <p:nvPr/>
        </p:nvCxnSpPr>
        <p:spPr>
          <a:xfrm rot="10800000">
            <a:off x="479835" y="5328683"/>
            <a:ext cx="11413426" cy="27256"/>
          </a:xfrm>
          <a:prstGeom prst="lin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</p:cxnSp>
      <p:sp>
        <p:nvSpPr>
          <p:cNvPr id="119" name="Rectangle: Diagonal Corners Snipped 10"/>
          <p:cNvSpPr/>
          <p:nvPr/>
        </p:nvSpPr>
        <p:spPr>
          <a:xfrm>
            <a:off x="1052865" y="5565683"/>
            <a:ext cx="3032238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학습에 불필요한 열 제거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0" name="Rectangle: Rounded Corners 4"/>
          <p:cNvSpPr/>
          <p:nvPr/>
        </p:nvSpPr>
        <p:spPr>
          <a:xfrm>
            <a:off x="8089975" y="5261839"/>
            <a:ext cx="172574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2" name="Rectangle: Rounded Corners 4"/>
          <p:cNvSpPr/>
          <p:nvPr/>
        </p:nvSpPr>
        <p:spPr>
          <a:xfrm>
            <a:off x="1052865" y="5261839"/>
            <a:ext cx="160406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3" name="Rectangle: Diagonal Corners Snipped 10"/>
          <p:cNvSpPr/>
          <p:nvPr/>
        </p:nvSpPr>
        <p:spPr>
          <a:xfrm>
            <a:off x="8089975" y="5565683"/>
            <a:ext cx="158560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결측값 처리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5" name="가로 글상자 124"/>
          <p:cNvSpPr txBox="1"/>
          <p:nvPr/>
        </p:nvSpPr>
        <p:spPr>
          <a:xfrm>
            <a:off x="1011379" y="6051752"/>
            <a:ext cx="6467071" cy="556693"/>
          </a:xfrm>
          <a:prstGeom prst="rect">
            <a:avLst/>
          </a:prstGeom>
        </p:spPr>
        <p:txBody>
          <a:bodyPr wrap="square">
            <a:spAutoFit/>
          </a:bodyPr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2019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년 부터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2024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년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10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월까지의 서울시 기온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,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 강수량 데이터 수집 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날짜와 일교차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강수량 이외의  불필요한 열은 모두 제거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6" name="가로 글상자 125"/>
          <p:cNvSpPr txBox="1"/>
          <p:nvPr/>
        </p:nvSpPr>
        <p:spPr>
          <a:xfrm>
            <a:off x="8089975" y="6051752"/>
            <a:ext cx="4052460" cy="299518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값이 없는 경우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0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으로 대체  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62823" y="1034191"/>
            <a:ext cx="2162790" cy="2251906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71115" y="3363569"/>
            <a:ext cx="2162645" cy="1797411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39919" y="1066444"/>
            <a:ext cx="3773808" cy="765602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39919" y="1907698"/>
            <a:ext cx="1254878" cy="3181845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00956" y="1919275"/>
            <a:ext cx="1297567" cy="319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0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0" grpId="1" animBg="1"/>
      <p:bldP spid="122" grpId="2" animBg="1"/>
      <p:bldP spid="119" grpId="3" animBg="1"/>
      <p:bldP spid="123" grpId="4" animBg="1"/>
      <p:bldP spid="125" grpId="5" animBg="1"/>
      <p:bldP spid="126" grpId="6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1a4cc8"/>
            </a:gs>
            <a:gs pos="47000">
              <a:srgbClr val="1949c0"/>
            </a:gs>
            <a:gs pos="100000">
              <a:srgbClr val="df80e1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15012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정제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13" name="그룹 112"/>
          <p:cNvGrpSpPr/>
          <p:nvPr/>
        </p:nvGrpSpPr>
        <p:grpSpPr>
          <a:xfrm rot="0">
            <a:off x="4916024" y="303337"/>
            <a:ext cx="4404262" cy="616862"/>
            <a:chOff x="1042813" y="1156017"/>
            <a:chExt cx="4404262" cy="616862"/>
          </a:xfrm>
        </p:grpSpPr>
        <p:sp>
          <p:nvSpPr>
            <p:cNvPr id="114" name="Google Shape;106;p3"/>
            <p:cNvSpPr/>
            <p:nvPr/>
          </p:nvSpPr>
          <p:spPr>
            <a:xfrm>
              <a:off x="1042813" y="1156017"/>
              <a:ext cx="4404262" cy="616862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410"/>
                </a:srgb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5" name="Google Shape;118;p3"/>
            <p:cNvSpPr txBox="1"/>
            <p:nvPr/>
          </p:nvSpPr>
          <p:spPr>
            <a:xfrm>
              <a:off x="1179593" y="1205632"/>
              <a:ext cx="4145624" cy="5118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800">
                  <a:solidFill>
                    <a:srgbClr val="e9ae2b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화물차 등록</a:t>
              </a:r>
              <a:r>
                <a:rPr lang="ko-KR" altLang="en-US" sz="2800">
                  <a:solidFill>
                    <a:schemeClr val="lt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데이터 확보</a:t>
              </a:r>
              <a:endParaRPr lang="ko-KR" altLang="en-US" sz="2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cxnSp>
        <p:nvCxnSpPr>
          <p:cNvPr id="116" name="Straight Connector 2"/>
          <p:cNvCxnSpPr/>
          <p:nvPr/>
        </p:nvCxnSpPr>
        <p:spPr>
          <a:xfrm rot="10800000">
            <a:off x="479835" y="5157233"/>
            <a:ext cx="11413426" cy="27256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</p:cxnSp>
      <p:sp>
        <p:nvSpPr>
          <p:cNvPr id="117" name="Rectangle: Rounded Corners 4"/>
          <p:cNvSpPr/>
          <p:nvPr/>
        </p:nvSpPr>
        <p:spPr>
          <a:xfrm>
            <a:off x="348961" y="509038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8" name="Rectangle: Diagonal Corners Snipped 10"/>
          <p:cNvSpPr/>
          <p:nvPr/>
        </p:nvSpPr>
        <p:spPr>
          <a:xfrm>
            <a:off x="6021530" y="5382303"/>
            <a:ext cx="227909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학습에 불필요한 열 제거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9" name="Rectangle: Rounded Corners 4"/>
          <p:cNvSpPr/>
          <p:nvPr/>
        </p:nvSpPr>
        <p:spPr>
          <a:xfrm>
            <a:off x="8823400" y="509038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0" name="Rectangle: Diagonal Corners Snipped 10"/>
          <p:cNvSpPr/>
          <p:nvPr/>
        </p:nvSpPr>
        <p:spPr>
          <a:xfrm>
            <a:off x="348960" y="5382303"/>
            <a:ext cx="2218544" cy="41018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행정구역 필터링</a:t>
            </a:r>
            <a:endParaRPr xmlns:mc="http://schemas.openxmlformats.org/markup-compatibility/2006" xmlns:hp="http://schemas.haansoft.com/office/presentation/8.0" kumimoji="0" lang="ko-KR" altLang="en-US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1" name="Rectangle: Rounded Corners 4"/>
          <p:cNvSpPr/>
          <p:nvPr/>
        </p:nvSpPr>
        <p:spPr>
          <a:xfrm>
            <a:off x="6021530" y="509038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2" name="가로 글상자 121"/>
          <p:cNvSpPr txBox="1"/>
          <p:nvPr/>
        </p:nvSpPr>
        <p:spPr>
          <a:xfrm>
            <a:off x="348960" y="5852785"/>
            <a:ext cx="3577457" cy="861493"/>
          </a:xfrm>
          <a:prstGeom prst="rect">
            <a:avLst/>
          </a:prstGeom>
        </p:spPr>
        <p:txBody>
          <a:bodyPr wrap="square">
            <a:spAutoFit/>
          </a:bodyPr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2019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년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월 부터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2024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년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10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월까지의 시도별 차량 등록 대수 데이터수집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서울시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구로구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’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 데이터만 추출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23" name="가로 글상자 122"/>
          <p:cNvSpPr txBox="1"/>
          <p:nvPr/>
        </p:nvSpPr>
        <p:spPr>
          <a:xfrm>
            <a:off x="6021530" y="5852785"/>
            <a:ext cx="3273137" cy="518593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관용, 자가용 등 학습에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marR="0" lvl="8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   불필요한 열 제거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4" name="가로 글상자 123"/>
          <p:cNvSpPr txBox="1"/>
          <p:nvPr/>
        </p:nvSpPr>
        <p:spPr>
          <a:xfrm>
            <a:off x="8839198" y="5852785"/>
            <a:ext cx="2931932" cy="728142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결측치가 있을 경우, 해당 데이터를 제거하지 않고 전월 데이터로 대체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5" name="Rectangle: Diagonal Corners Snipped 10"/>
          <p:cNvSpPr/>
          <p:nvPr/>
        </p:nvSpPr>
        <p:spPr>
          <a:xfrm>
            <a:off x="8845047" y="5382303"/>
            <a:ext cx="158560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결측값 처리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6" name="Rectangle: Rounded Corners 4"/>
          <p:cNvSpPr/>
          <p:nvPr/>
        </p:nvSpPr>
        <p:spPr>
          <a:xfrm>
            <a:off x="3762742" y="509038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7" name="Rectangle: Diagonal Corners Snipped 10"/>
          <p:cNvSpPr/>
          <p:nvPr/>
        </p:nvSpPr>
        <p:spPr>
          <a:xfrm>
            <a:off x="3762741" y="5382303"/>
            <a:ext cx="1930579" cy="41018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화물차 필터링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8" name="가로 글상자 127"/>
          <p:cNvSpPr txBox="1"/>
          <p:nvPr/>
        </p:nvSpPr>
        <p:spPr>
          <a:xfrm>
            <a:off x="3762741" y="5852785"/>
            <a:ext cx="2492010" cy="603260"/>
          </a:xfrm>
          <a:prstGeom prst="rect">
            <a:avLst/>
          </a:prstGeom>
        </p:spPr>
        <p:txBody>
          <a:bodyPr wrap="square">
            <a:spAutoFit/>
          </a:bodyPr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차량 종류가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‘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화물차 총계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’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인 값만 추출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50322" y="1158171"/>
            <a:ext cx="2070669" cy="3616983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33274" y="1571708"/>
            <a:ext cx="5272059" cy="2934015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7258" y="1115652"/>
            <a:ext cx="3681026" cy="37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1" animBg="1"/>
      <p:bldP spid="119" grpId="2" animBg="1"/>
      <p:bldP spid="121" grpId="3" animBg="1"/>
      <p:bldP spid="126" grpId="4" animBg="1"/>
      <p:bldP spid="118" grpId="5" animBg="1"/>
      <p:bldP spid="127" grpId="6" animBg="1"/>
      <p:bldP spid="120" grpId="7" animBg="1"/>
      <p:bldP spid="125" grpId="8" animBg="1"/>
      <p:bldP spid="122" grpId="9" animBg="1"/>
      <p:bldP spid="128" grpId="10" animBg="1"/>
      <p:bldP spid="123" grpId="11" animBg="1"/>
      <p:bldP spid="124" grpId="12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1a4cc8"/>
            </a:gs>
            <a:gs pos="47000">
              <a:srgbClr val="1949c0"/>
            </a:gs>
            <a:gs pos="100000">
              <a:srgbClr val="df80e1"/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109" name="Google Shape;109;p3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69800"/>
                </a:scheme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Lato"/>
                <a:buNone/>
                <a:defRPr/>
              </a:pPr>
              <a:endParaRPr sz="1800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" name="Google Shape;82;p2"/>
          <p:cNvSpPr/>
          <p:nvPr/>
        </p:nvSpPr>
        <p:spPr>
          <a:xfrm>
            <a:off x="844366" y="150124"/>
            <a:ext cx="4861109" cy="90522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5400" b="1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데이터 정제</a:t>
            </a:r>
            <a:endParaRPr sz="5400" b="1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" name="Google Shape;118;p3"/>
          <p:cNvSpPr txBox="1"/>
          <p:nvPr/>
        </p:nvSpPr>
        <p:spPr>
          <a:xfrm>
            <a:off x="1179593" y="1205633"/>
            <a:ext cx="5695602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 sz="2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291" y="1051985"/>
            <a:ext cx="2600689" cy="2481391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12587" y="1051984"/>
            <a:ext cx="2454603" cy="2481430"/>
          </a:xfrm>
          <a:prstGeom prst="rect">
            <a:avLst/>
          </a:prstGeom>
        </p:spPr>
      </p:pic>
      <p:grpSp>
        <p:nvGrpSpPr>
          <p:cNvPr id="114" name="그룹 113"/>
          <p:cNvGrpSpPr/>
          <p:nvPr/>
        </p:nvGrpSpPr>
        <p:grpSpPr>
          <a:xfrm rot="0">
            <a:off x="4916024" y="303337"/>
            <a:ext cx="4404262" cy="616862"/>
            <a:chOff x="1042813" y="1156017"/>
            <a:chExt cx="4404262" cy="616862"/>
          </a:xfrm>
        </p:grpSpPr>
        <p:sp>
          <p:nvSpPr>
            <p:cNvPr id="115" name="Google Shape;106;p3"/>
            <p:cNvSpPr/>
            <p:nvPr/>
          </p:nvSpPr>
          <p:spPr>
            <a:xfrm>
              <a:off x="1042813" y="1156017"/>
              <a:ext cx="4404262" cy="616862"/>
            </a:xfrm>
            <a:prstGeom prst="snip2DiagRect">
              <a:avLst>
                <a:gd name="adj1" fmla="val 0"/>
                <a:gd name="adj2" fmla="val 16982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410"/>
                </a:srgbClr>
              </a:outerShdw>
            </a:effectLst>
          </p:spPr>
          <p:txBody>
            <a:bodyPr wrap="square" lIns="91400" tIns="91400" rIns="91400" bIns="91400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800" b="0" i="0" u="none" strike="noStrike" kern="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16" name="Google Shape;118;p3"/>
            <p:cNvSpPr txBox="1"/>
            <p:nvPr/>
          </p:nvSpPr>
          <p:spPr>
            <a:xfrm>
              <a:off x="1179593" y="1205633"/>
              <a:ext cx="4145624" cy="5118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2800">
                  <a:solidFill>
                    <a:srgbClr val="e9ae2b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제설함 위치</a:t>
              </a:r>
              <a:r>
                <a:rPr lang="ko-KR" altLang="en-US" sz="2800">
                  <a:solidFill>
                    <a:schemeClr val="lt1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데이터 확보</a:t>
              </a:r>
              <a:endParaRPr xmlns:mc="http://schemas.openxmlformats.org/markup-compatibility/2006" xmlns:hp="http://schemas.haansoft.com/office/presentation/8.0" kumimoji="0" lang="ko-KR" altLang="en-US" sz="28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cxnSp>
        <p:nvCxnSpPr>
          <p:cNvPr id="117" name="Straight Connector 2"/>
          <p:cNvCxnSpPr/>
          <p:nvPr/>
        </p:nvCxnSpPr>
        <p:spPr>
          <a:xfrm rot="10800000">
            <a:off x="479835" y="5157233"/>
            <a:ext cx="11413426" cy="27256"/>
          </a:xfrm>
          <a:prstGeom prst="line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</p:cxnSp>
      <p:sp>
        <p:nvSpPr>
          <p:cNvPr id="118" name="Rectangle: Rounded Corners 4"/>
          <p:cNvSpPr/>
          <p:nvPr/>
        </p:nvSpPr>
        <p:spPr>
          <a:xfrm>
            <a:off x="348961" y="509038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19" name="Rectangle: Diagonal Corners Snipped 10"/>
          <p:cNvSpPr/>
          <p:nvPr/>
        </p:nvSpPr>
        <p:spPr>
          <a:xfrm>
            <a:off x="6373955" y="5382303"/>
            <a:ext cx="227909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학습에 불필요한 열 제거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0" name="Rectangle: Rounded Corners 4"/>
          <p:cNvSpPr/>
          <p:nvPr/>
        </p:nvSpPr>
        <p:spPr>
          <a:xfrm>
            <a:off x="9585400" y="509038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1" name="Rectangle: Diagonal Corners Snipped 10"/>
          <p:cNvSpPr/>
          <p:nvPr/>
        </p:nvSpPr>
        <p:spPr>
          <a:xfrm>
            <a:off x="348960" y="5382303"/>
            <a:ext cx="2240695" cy="41018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행정구역 필터링</a:t>
            </a:r>
            <a:endParaRPr xmlns:mc="http://schemas.openxmlformats.org/markup-compatibility/2006" xmlns:hp="http://schemas.haansoft.com/office/presentation/8.0" kumimoji="0" lang="ko-KR" altLang="en-US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2" name="Rectangle: Rounded Corners 4"/>
          <p:cNvSpPr/>
          <p:nvPr/>
        </p:nvSpPr>
        <p:spPr>
          <a:xfrm>
            <a:off x="6373955" y="509038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3" name="가로 글상자 122"/>
          <p:cNvSpPr txBox="1"/>
          <p:nvPr/>
        </p:nvSpPr>
        <p:spPr>
          <a:xfrm>
            <a:off x="348960" y="5852785"/>
            <a:ext cx="3577457" cy="860435"/>
          </a:xfrm>
          <a:prstGeom prst="rect">
            <a:avLst/>
          </a:prstGeom>
        </p:spPr>
        <p:txBody>
          <a:bodyPr wrap="square">
            <a:spAutoFit/>
          </a:bodyPr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서울시 제설함 위치와 염화칼슘 보관위치 데이터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관리기관명이 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‘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구로구</a:t>
            </a:r>
            <a:r>
              <a:rPr lang="en-US" altLang="ko-KR" sz="1400">
                <a:solidFill>
                  <a:schemeClr val="lt1"/>
                </a:solidFill>
                <a:latin typeface="맑은 고딕"/>
                <a:ea typeface="맑은 고딕"/>
              </a:rPr>
              <a:t>’</a:t>
            </a:r>
            <a:r>
              <a:rPr lang="ko-KR" altLang="en-US" sz="1400">
                <a:solidFill>
                  <a:schemeClr val="lt1"/>
                </a:solidFill>
                <a:latin typeface="맑은 고딕"/>
                <a:ea typeface="맑은 고딕"/>
              </a:rPr>
              <a:t>인 데이터만 추출</a:t>
            </a:r>
            <a:endParaRPr lang="ko-KR" altLang="en-US" sz="140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124" name="가로 글상자 123"/>
          <p:cNvSpPr txBox="1"/>
          <p:nvPr/>
        </p:nvSpPr>
        <p:spPr>
          <a:xfrm>
            <a:off x="6373955" y="5852785"/>
            <a:ext cx="3273137" cy="517535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공간정보관리번호,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X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좌표 등 학습에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marR="0" lvl="8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   불필요한 열 제거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5" name="가로 글상자 124"/>
          <p:cNvSpPr txBox="1"/>
          <p:nvPr/>
        </p:nvSpPr>
        <p:spPr>
          <a:xfrm>
            <a:off x="9601198" y="5852785"/>
            <a:ext cx="2931932" cy="517535"/>
          </a:xfrm>
          <a:prstGeom prst="rect">
            <a:avLst/>
          </a:prstGeom>
        </p:spPr>
        <p:txBody>
          <a:bodyPr wrap="square">
            <a:spAutoFit/>
          </a:bodyPr>
          <a:p>
            <a:pPr marL="199920" marR="0" lvl="8" indent="-19992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결측치가 있을 경우, 해당 데이터를 제거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6" name="Rectangle: Diagonal Corners Snipped 10"/>
          <p:cNvSpPr/>
          <p:nvPr/>
        </p:nvSpPr>
        <p:spPr>
          <a:xfrm>
            <a:off x="9607047" y="5382303"/>
            <a:ext cx="158560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결측값 처리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7" name="Rectangle: Rounded Corners 4"/>
          <p:cNvSpPr/>
          <p:nvPr/>
        </p:nvSpPr>
        <p:spPr>
          <a:xfrm>
            <a:off x="3972292" y="5090389"/>
            <a:ext cx="160406" cy="160942"/>
          </a:xfrm>
          <a:prstGeom prst="roundRect">
            <a:avLst>
              <a:gd name="adj" fmla="val 50000"/>
            </a:avLst>
          </a:prstGeom>
          <a:solidFill>
            <a:srgbClr val="4ea6dc">
              <a:alpha val="100000"/>
            </a:srgbClr>
          </a:solidFill>
          <a:ln w="177800" cap="flat" cmpd="sng" algn="ctr">
            <a:solidFill>
              <a:srgbClr val="4ea6dc">
                <a:alpha val="20780"/>
              </a:srgbClr>
            </a:solidFill>
            <a:prstDash val="solid"/>
          </a:ln>
          <a:effectLst>
            <a:outerShdw blurRad="469900" dist="38100" dir="2700000" sx="121000" sy="121000" algn="tl" rotWithShape="0">
              <a:srgbClr val="e32d91">
                <a:alpha val="20000"/>
              </a:srgbClr>
            </a:outerShdw>
          </a:effectLst>
        </p:spPr>
        <p:txBody>
          <a:bodyPr anchor="ctr"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sz="1400" b="1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8" name="Rectangle: Diagonal Corners Snipped 10"/>
          <p:cNvSpPr/>
          <p:nvPr/>
        </p:nvSpPr>
        <p:spPr>
          <a:xfrm>
            <a:off x="3972291" y="5382303"/>
            <a:ext cx="2196393" cy="410180"/>
          </a:xfrm>
          <a:prstGeom prst="snip2DiagRect">
            <a:avLst>
              <a:gd name="adj1" fmla="val 0"/>
              <a:gd name="adj2" fmla="val 25830"/>
            </a:avLst>
          </a:prstGeom>
          <a:solidFill>
            <a:srgbClr val="4775e7">
              <a:alpha val="20000"/>
            </a:srgbClr>
          </a:solidFill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중복 데이터 제거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29" name="가로 글상자 128"/>
          <p:cNvSpPr txBox="1"/>
          <p:nvPr/>
        </p:nvSpPr>
        <p:spPr>
          <a:xfrm>
            <a:off x="3972291" y="5852785"/>
            <a:ext cx="2492010" cy="603260"/>
          </a:xfrm>
          <a:prstGeom prst="rect">
            <a:avLst/>
          </a:prstGeom>
        </p:spPr>
        <p:txBody>
          <a:bodyPr wrap="square">
            <a:spAutoFit/>
          </a:bodyPr>
          <a:p>
            <a:pPr marL="199920" lvl="8" indent="-199920">
              <a:lnSpc>
                <a:spcPct val="120000"/>
              </a:lnSpc>
              <a:buClr>
                <a:schemeClr val="lt1"/>
              </a:buClr>
              <a:buFont typeface="Wingdings"/>
              <a:buChar char="u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 파일을 결합하면서 중복된 데이터를 제거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79116" y="1118013"/>
            <a:ext cx="1923485" cy="3785996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3585848"/>
            <a:ext cx="4417337" cy="1366550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16927" y="1118013"/>
            <a:ext cx="2631505" cy="3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3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 dir="r"/>
      </p:transition>
    </mc:Choice>
    <mc:Fallback>
      <p:transition xmlns:mc="http://schemas.openxmlformats.org/markup-compatibility/2006" xmlns:hp="http://schemas.haansoft.com/office/presentation/8.0" spd="med" mc:Ignorable="hp" hp:hslDur="1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1" animBg="1"/>
      <p:bldP spid="120" grpId="2" animBg="1"/>
      <p:bldP spid="122" grpId="3" animBg="1"/>
      <p:bldP spid="127" grpId="4" animBg="1"/>
      <p:bldP spid="119" grpId="5" animBg="1"/>
      <p:bldP spid="121" grpId="6" animBg="1"/>
      <p:bldP spid="128" grpId="7" animBg="1"/>
      <p:bldP spid="126" grpId="8" animBg="1"/>
      <p:bldP spid="123" grpId="9" animBg="1"/>
      <p:bldP spid="129" grpId="10" animBg="1"/>
      <p:bldP spid="124" grpId="11" animBg="1"/>
      <p:bldP spid="125" grpId="12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1391</ep:Words>
  <ep:PresentationFormat>와이드스크린</ep:PresentationFormat>
  <ep:Paragraphs>407</ep:Paragraphs>
  <ep:Slides>47</ep:Slides>
  <ep:Notes>47</ep:Notes>
  <ep:TotalTime>0</ep:TotalTime>
  <ep:HiddenSlides>3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ep:HeadingPairs>
  <ep:TitlesOfParts>
    <vt:vector size="4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2024-06-13T04:56:40.000</dcterms:created>
  <dc:creator>vanesa indriani</dc:creator>
  <cp:lastModifiedBy>user</cp:lastModifiedBy>
  <dcterms:modified xsi:type="dcterms:W3CDTF">2024-12-05T07:47:11.441</dcterms:modified>
  <cp:revision>411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